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4"/>
  </p:notesMasterIdLst>
  <p:sldIdLst>
    <p:sldId id="904" r:id="rId2"/>
    <p:sldId id="350" r:id="rId3"/>
    <p:sldId id="907" r:id="rId4"/>
    <p:sldId id="905" r:id="rId5"/>
    <p:sldId id="908" r:id="rId6"/>
    <p:sldId id="911" r:id="rId7"/>
    <p:sldId id="909" r:id="rId8"/>
    <p:sldId id="910" r:id="rId9"/>
    <p:sldId id="912" r:id="rId10"/>
    <p:sldId id="913" r:id="rId11"/>
    <p:sldId id="915" r:id="rId12"/>
    <p:sldId id="916" r:id="rId13"/>
    <p:sldId id="917" r:id="rId14"/>
    <p:sldId id="918" r:id="rId15"/>
    <p:sldId id="921" r:id="rId16"/>
    <p:sldId id="920" r:id="rId17"/>
    <p:sldId id="922" r:id="rId18"/>
    <p:sldId id="923" r:id="rId19"/>
    <p:sldId id="919" r:id="rId20"/>
    <p:sldId id="926" r:id="rId21"/>
    <p:sldId id="925" r:id="rId22"/>
    <p:sldId id="924" r:id="rId23"/>
    <p:sldId id="928" r:id="rId24"/>
    <p:sldId id="929" r:id="rId25"/>
    <p:sldId id="930" r:id="rId26"/>
    <p:sldId id="931" r:id="rId27"/>
    <p:sldId id="932" r:id="rId28"/>
    <p:sldId id="927" r:id="rId29"/>
    <p:sldId id="933" r:id="rId30"/>
    <p:sldId id="934" r:id="rId31"/>
    <p:sldId id="940" r:id="rId32"/>
    <p:sldId id="935" r:id="rId33"/>
    <p:sldId id="936" r:id="rId34"/>
    <p:sldId id="937" r:id="rId35"/>
    <p:sldId id="938" r:id="rId36"/>
    <p:sldId id="939" r:id="rId37"/>
    <p:sldId id="943" r:id="rId38"/>
    <p:sldId id="942" r:id="rId39"/>
    <p:sldId id="941" r:id="rId40"/>
    <p:sldId id="945" r:id="rId41"/>
    <p:sldId id="944" r:id="rId42"/>
    <p:sldId id="946" r:id="rId43"/>
    <p:sldId id="947" r:id="rId44"/>
    <p:sldId id="948" r:id="rId45"/>
    <p:sldId id="949" r:id="rId46"/>
    <p:sldId id="950" r:id="rId47"/>
    <p:sldId id="951" r:id="rId48"/>
    <p:sldId id="953" r:id="rId49"/>
    <p:sldId id="952" r:id="rId50"/>
    <p:sldId id="954" r:id="rId51"/>
    <p:sldId id="955" r:id="rId52"/>
    <p:sldId id="956" r:id="rId53"/>
    <p:sldId id="958" r:id="rId54"/>
    <p:sldId id="957" r:id="rId55"/>
    <p:sldId id="959" r:id="rId56"/>
    <p:sldId id="961" r:id="rId57"/>
    <p:sldId id="960" r:id="rId58"/>
    <p:sldId id="962" r:id="rId59"/>
    <p:sldId id="964" r:id="rId60"/>
    <p:sldId id="963" r:id="rId61"/>
    <p:sldId id="966" r:id="rId62"/>
    <p:sldId id="967" r:id="rId63"/>
    <p:sldId id="968" r:id="rId64"/>
    <p:sldId id="969" r:id="rId65"/>
    <p:sldId id="965" r:id="rId66"/>
    <p:sldId id="970" r:id="rId67"/>
    <p:sldId id="971" r:id="rId68"/>
    <p:sldId id="972" r:id="rId69"/>
    <p:sldId id="973" r:id="rId70"/>
    <p:sldId id="974" r:id="rId71"/>
    <p:sldId id="975" r:id="rId72"/>
    <p:sldId id="321" r:id="rId7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18" autoAdjust="0"/>
    <p:restoredTop sz="88732" autoAdjust="0"/>
  </p:normalViewPr>
  <p:slideViewPr>
    <p:cSldViewPr showGuides="1">
      <p:cViewPr varScale="1">
        <p:scale>
          <a:sx n="145" d="100"/>
          <a:sy n="145" d="100"/>
        </p:scale>
        <p:origin x="944" y="184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7" d="100"/>
        <a:sy n="67" d="100"/>
      </p:scale>
      <p:origin x="0" y="156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68A4B-C138-457D-AB6E-F4C564F54BB2}" type="datetimeFigureOut">
              <a:rPr lang="zh-CN" altLang="en-US" smtClean="0"/>
              <a:pPr/>
              <a:t>2020/12/1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1AB8B-5D0A-4586-8F9D-B187E8B984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199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1AB8B-5D0A-4586-8F9D-B187E8B98460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339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D03802C4-1DDC-4281-B8B8-D127A0729FB8}" type="slidenum">
              <a:rPr lang="en-US" altLang="zh-TW" smtClean="0"/>
              <a:pPr eaLnBrk="1" hangingPunct="1"/>
              <a:t>72</a:t>
            </a:fld>
            <a:endParaRPr lang="en-US" altLang="zh-TW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133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1AB8B-5D0A-4586-8F9D-B187E8B9846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534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1AB8B-5D0A-4586-8F9D-B187E8B9846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118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1AB8B-5D0A-4586-8F9D-B187E8B98460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30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1AB8B-5D0A-4586-8F9D-B187E8B98460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038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1AB8B-5D0A-4586-8F9D-B187E8B98460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266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1AB8B-5D0A-4586-8F9D-B187E8B98460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294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1AB8B-5D0A-4586-8F9D-B187E8B98460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94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1AB8B-5D0A-4586-8F9D-B187E8B98460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421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22030" y="1028700"/>
            <a:ext cx="8229600" cy="13716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solidFill>
                  <a:srgbClr val="00B0F0"/>
                </a:soli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906B9-7A04-4504-8D77-AF49FAA42CEF}" type="datetime1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371600" y="2498774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446C-6FDA-42FF-A16A-89B12AF66E23}" type="datetime1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0049-3F9B-4DAE-9A1D-C597D2AE82CE}" type="datetime1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73B81-B43D-4486-9129-C6EE7DF14EB0}" type="datetime1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0" y="457200"/>
            <a:ext cx="7086600" cy="13716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00200" y="1880840"/>
            <a:ext cx="7086600" cy="1132284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F294-619D-49A5-8A1B-CAA14508B6B7}" type="datetime1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FA58-7EC6-4D25-8239-DCFF0CA608B0}" type="datetime1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563165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7" y="1151335"/>
            <a:ext cx="4041775" cy="563165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771650"/>
            <a:ext cx="4040188" cy="28229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771650"/>
            <a:ext cx="4041775" cy="28229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894B-BF00-4FD6-A52B-D8164D60D030}" type="datetime1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B10C-4CF9-4E6D-85B4-69BC3ADF16A7}" type="datetime1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9ADD-8B60-417A-A27B-8AFA8B2D7FEA}" type="datetime1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2" y="1143000"/>
            <a:ext cx="3008313" cy="3451622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7B70-330D-4D37-BD06-634FEF84710D}" type="datetime1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457200"/>
            <a:ext cx="5486400" cy="391716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28800" y="1373981"/>
            <a:ext cx="5486400" cy="29718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zh-CN" alt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单击图标添加图片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28800" y="875091"/>
            <a:ext cx="5486400" cy="397764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DF2A-67C4-4026-92BA-E18AC209EB35}" type="datetime1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53187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57200" y="4812507"/>
            <a:ext cx="21336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D6D3CE07-DE2B-4A78-800E-26311F6D8302}" type="datetime1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4812507"/>
            <a:ext cx="2895600" cy="273844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924800" y="4812507"/>
            <a:ext cx="762000" cy="273844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9FDECE3-04E0-41EC-B771-5AB4EF38E9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rgbClr val="00B0F0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8189" y="2443533"/>
            <a:ext cx="5140356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Deep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Learning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&amp;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  <a:cs typeface="Lantinghei SC Demibold" charset="-122"/>
              </a:rPr>
              <a:t>TensorFlow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静蕾简体" pitchFamily="2" charset="-122"/>
              <a:ea typeface="方正静蕾简体" pitchFamily="2" charset="-122"/>
              <a:cs typeface="Lantinghei SC Demibold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7382" y="3381840"/>
            <a:ext cx="48902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张玉宏  博士</a:t>
            </a:r>
          </a:p>
          <a:p>
            <a:pPr algn="ctr"/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zhangyuhong001@gmail.com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6D9ADC-5C59-9D41-9D57-1D08DEBF095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451" y="861560"/>
            <a:ext cx="3052084" cy="275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电子工业出版社-关于我社">
            <a:extLst>
              <a:ext uri="{FF2B5EF4-FFF2-40B4-BE49-F238E27FC236}">
                <a16:creationId xmlns:a16="http://schemas.microsoft.com/office/drawing/2014/main" id="{0B012EB3-F677-6944-BB7F-08DF3DDCF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434" y="3994442"/>
            <a:ext cx="3660745" cy="109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19784" y="851875"/>
            <a:ext cx="6215777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第四章 </a:t>
            </a:r>
            <a:r>
              <a:rPr lang="en-US" altLang="zh-CN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基础语法</a:t>
            </a:r>
            <a:endParaRPr lang="en-US" altLang="zh-CN" sz="3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84526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5A3EFAD5-09E5-8C43-92AD-F20D54C48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96475"/>
            <a:ext cx="6982675" cy="4626022"/>
          </a:xfrm>
          <a:prstGeom prst="rect">
            <a:avLst/>
          </a:prstGeom>
          <a:noFill/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C2D161A-359E-4365-84F6-093D0B4B1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812507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85415C4-6C2F-D94B-B4D9-654E8601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159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A2E8EF-948D-B645-B0A9-775C4CA6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5E3F8D-2D64-624F-8512-B59CABC3B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0"/>
            <a:ext cx="7496175" cy="5143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8FCE23-474E-204D-A3DC-098F8F6DB392}"/>
              </a:ext>
            </a:extLst>
          </p:cNvPr>
          <p:cNvSpPr txBox="1"/>
          <p:nvPr/>
        </p:nvSpPr>
        <p:spPr>
          <a:xfrm>
            <a:off x="5832140" y="1086585"/>
            <a:ext cx="2655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00B0F0"/>
                </a:solidFill>
              </a:rPr>
              <a:t>数值类型</a:t>
            </a:r>
          </a:p>
        </p:txBody>
      </p:sp>
    </p:spTree>
    <p:extLst>
      <p:ext uri="{BB962C8B-B14F-4D97-AF65-F5344CB8AC3E}">
        <p14:creationId xmlns:p14="http://schemas.microsoft.com/office/powerpoint/2010/main" val="1000996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D68FE77-8401-0645-B041-2A4A1F353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2F4499-CD7A-9C47-BAF0-2B44CD63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332"/>
            <a:ext cx="5160760" cy="5143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F5A6537-388C-0E4F-8941-8B514F414F20}"/>
              </a:ext>
            </a:extLst>
          </p:cNvPr>
          <p:cNvSpPr txBox="1"/>
          <p:nvPr/>
        </p:nvSpPr>
        <p:spPr>
          <a:xfrm>
            <a:off x="6597225" y="1851670"/>
            <a:ext cx="211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00B0F0"/>
                </a:solidFill>
              </a:rPr>
              <a:t>字符串类型</a:t>
            </a:r>
          </a:p>
        </p:txBody>
      </p:sp>
    </p:spTree>
    <p:extLst>
      <p:ext uri="{BB962C8B-B14F-4D97-AF65-F5344CB8AC3E}">
        <p14:creationId xmlns:p14="http://schemas.microsoft.com/office/powerpoint/2010/main" val="2472303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7445DB-E4BE-5648-A61F-C5008742E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9AD042-CB01-874C-AFA0-9EC7DD26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650"/>
            <a:ext cx="9144000" cy="43801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38B6E93-A922-5845-9535-A12319C60938}"/>
              </a:ext>
            </a:extLst>
          </p:cNvPr>
          <p:cNvSpPr/>
          <p:nvPr/>
        </p:nvSpPr>
        <p:spPr>
          <a:xfrm>
            <a:off x="7047275" y="2387083"/>
            <a:ext cx="1710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B0F0"/>
                </a:solidFill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布尔类型</a:t>
            </a:r>
            <a:r>
              <a:rPr lang="zh-CN" altLang="zh-CN" sz="2800" dirty="0">
                <a:solidFill>
                  <a:srgbClr val="00B0F0"/>
                </a:solidFill>
              </a:rPr>
              <a:t> 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304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409384-B25D-524D-B342-34AFC5BB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789CA83-F044-E54C-8F8D-E1B1596B2078}"/>
              </a:ext>
            </a:extLst>
          </p:cNvPr>
          <p:cNvSpPr/>
          <p:nvPr/>
        </p:nvSpPr>
        <p:spPr>
          <a:xfrm>
            <a:off x="566554" y="321500"/>
            <a:ext cx="7155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solidFill>
                  <a:srgbClr val="00B0F0"/>
                </a:solidFill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范例</a:t>
            </a:r>
            <a:r>
              <a:rPr lang="en-US" altLang="zh-CN" kern="100" dirty="0">
                <a:solidFill>
                  <a:srgbClr val="00B0F0"/>
                </a:solidFill>
                <a:latin typeface="Times New Roman" panose="02020603050405020304" pitchFamily="18" charset="0"/>
                <a:ea typeface="方正书宋简体"/>
              </a:rPr>
              <a:t>4-2</a:t>
            </a:r>
            <a:r>
              <a:rPr lang="zh-CN" altLang="zh-CN" kern="100" dirty="0">
                <a:solidFill>
                  <a:srgbClr val="00B0F0"/>
                </a:solidFill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　</a:t>
            </a:r>
            <a:r>
              <a:rPr lang="en-US" altLang="zh-CN" kern="100" dirty="0">
                <a:solidFill>
                  <a:srgbClr val="00B0F0"/>
                </a:solidFill>
                <a:latin typeface="Times New Roman" panose="02020603050405020304" pitchFamily="18" charset="0"/>
                <a:ea typeface="方正书宋简体"/>
              </a:rPr>
              <a:t>TensorFlow</a:t>
            </a:r>
            <a:r>
              <a:rPr lang="zh-CN" altLang="zh-CN" kern="100" dirty="0">
                <a:solidFill>
                  <a:srgbClr val="00B0F0"/>
                </a:solidFill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的张量类型（</a:t>
            </a:r>
            <a:r>
              <a:rPr lang="en-US" altLang="zh-CN" kern="100" dirty="0" err="1">
                <a:solidFill>
                  <a:srgbClr val="00B0F0"/>
                </a:solidFill>
                <a:latin typeface="Times New Roman" panose="02020603050405020304" pitchFamily="18" charset="0"/>
                <a:ea typeface="方正书宋简体"/>
              </a:rPr>
              <a:t>tensor_type.py</a:t>
            </a:r>
            <a:r>
              <a:rPr lang="zh-CN" altLang="zh-CN" kern="100" dirty="0">
                <a:solidFill>
                  <a:srgbClr val="00B0F0"/>
                </a:solidFill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</a:t>
            </a:r>
            <a:r>
              <a:rPr lang="zh-CN" altLang="zh-CN" dirty="0">
                <a:solidFill>
                  <a:srgbClr val="00B0F0"/>
                </a:solidFill>
              </a:rPr>
              <a:t> </a:t>
            </a:r>
            <a:endParaRPr lang="zh-CN" altLang="en-US" dirty="0">
              <a:solidFill>
                <a:srgbClr val="00B0F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002B18-4CD0-5440-A1C9-EF61A45F0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7" y="808333"/>
            <a:ext cx="5390605" cy="43521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BC740B-1446-0A46-A1B4-CF496E20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3416953"/>
            <a:ext cx="4715895" cy="155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0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17E1AB-94A5-A242-BAA2-5678F77B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E4BE00-841B-8D4F-95A2-481D6F23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34" y="0"/>
            <a:ext cx="72891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07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48365" y="3238500"/>
            <a:ext cx="6301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常量与变量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16465" r="14826"/>
          <a:stretch/>
        </p:blipFill>
        <p:spPr bwMode="auto">
          <a:xfrm>
            <a:off x="3491880" y="951570"/>
            <a:ext cx="2392658" cy="1834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1323851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80794C-AEC9-F042-9103-8F47EC55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29DBCA-86BF-F14B-99D9-8FA437DB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F4748F-CAB8-A84B-A788-AB4875859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1"/>
          <a:stretch/>
        </p:blipFill>
        <p:spPr>
          <a:xfrm>
            <a:off x="359507" y="501520"/>
            <a:ext cx="8424986" cy="46419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65C7AB5-C9AD-AE4D-AF85-B172076F4276}"/>
              </a:ext>
            </a:extLst>
          </p:cNvPr>
          <p:cNvSpPr txBox="1"/>
          <p:nvPr/>
        </p:nvSpPr>
        <p:spPr>
          <a:xfrm>
            <a:off x="1016605" y="57149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常量</a:t>
            </a:r>
          </a:p>
        </p:txBody>
      </p:sp>
    </p:spTree>
    <p:extLst>
      <p:ext uri="{BB962C8B-B14F-4D97-AF65-F5344CB8AC3E}">
        <p14:creationId xmlns:p14="http://schemas.microsoft.com/office/powerpoint/2010/main" val="176982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783422-258E-6440-A625-A2E2701AD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982A4E-7B87-7942-85C8-A0E82B2C8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2" y="547683"/>
            <a:ext cx="9144000" cy="42588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0A2ED4D-7B9A-FF4E-9F05-A18733058AA0}"/>
              </a:ext>
            </a:extLst>
          </p:cNvPr>
          <p:cNvSpPr txBox="1"/>
          <p:nvPr/>
        </p:nvSpPr>
        <p:spPr>
          <a:xfrm>
            <a:off x="251520" y="146326"/>
            <a:ext cx="220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B0F0"/>
                </a:solidFill>
              </a:rPr>
              <a:t>变量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372E29-43B6-404B-9CDC-FACEBC675809}"/>
              </a:ext>
            </a:extLst>
          </p:cNvPr>
          <p:cNvSpPr/>
          <p:nvPr/>
        </p:nvSpPr>
        <p:spPr>
          <a:xfrm>
            <a:off x="2861810" y="4263834"/>
            <a:ext cx="6282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Helvetica" pitchFamily="2" charset="0"/>
              </a:rPr>
              <a:t>tf.Variable</a:t>
            </a:r>
            <a:r>
              <a:rPr lang="zh-CN" altLang="en-US" dirty="0">
                <a:latin typeface="Helvetica" pitchFamily="2" charset="0"/>
              </a:rPr>
              <a:t>：专门的数据类型来支持梯度信息的记录</a:t>
            </a:r>
            <a:endParaRPr lang="en-US" altLang="zh-CN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00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4AE634-7032-CA48-A35F-19B4EDDE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511ED0-23EC-9144-85DB-E02A78BA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3"/>
            <a:ext cx="9144000" cy="513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4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48365" y="3238500"/>
            <a:ext cx="6301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什么是张量（</a:t>
            </a:r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Tensor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）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16465" r="14826"/>
          <a:stretch/>
        </p:blipFill>
        <p:spPr bwMode="auto">
          <a:xfrm>
            <a:off x="3491880" y="951570"/>
            <a:ext cx="2392658" cy="1834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263300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48365" y="3238500"/>
            <a:ext cx="6301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常用张量生成方法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16465" r="14826"/>
          <a:stretch/>
        </p:blipFill>
        <p:spPr bwMode="auto">
          <a:xfrm>
            <a:off x="3491880" y="951570"/>
            <a:ext cx="2392658" cy="1834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4400499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4D821B-A36A-5C44-822D-5D8119FE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F93AC9-19AF-B941-9EC2-DF0095C93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12"/>
            <a:ext cx="9144000" cy="48246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DAE8C05-6D8C-0943-A176-A4F80DC60A4B}"/>
              </a:ext>
            </a:extLst>
          </p:cNvPr>
          <p:cNvSpPr/>
          <p:nvPr/>
        </p:nvSpPr>
        <p:spPr>
          <a:xfrm>
            <a:off x="6552220" y="2841780"/>
            <a:ext cx="16321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B0F0"/>
                </a:solidFill>
              </a:rPr>
              <a:t>tf.zeros</a:t>
            </a:r>
            <a:r>
              <a:rPr lang="en-US" altLang="zh-CN" sz="2800" b="1" dirty="0">
                <a:solidFill>
                  <a:srgbClr val="00B0F0"/>
                </a:solidFill>
              </a:rPr>
              <a:t>()</a:t>
            </a:r>
            <a:endParaRPr lang="zh-CN" alt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595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58D081B-B109-0C4D-94C8-FFBFDE695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 err="1">
                <a:solidFill>
                  <a:srgbClr val="00B0F0"/>
                </a:solidFill>
                <a:effectLst/>
              </a:rPr>
              <a:t>tf.zeros_like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4D821B-A36A-5C44-822D-5D8119FE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57D711-48A5-094E-8148-97BF93E2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057"/>
            <a:ext cx="9144000" cy="31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66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D41EA5-81C6-5040-A228-962AF8184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28AE77-2D8B-A04E-AD31-F12A48DE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57471A-7FE6-C74E-949E-3D7D76A3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224"/>
            <a:ext cx="9144000" cy="424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68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7BC85D-A837-9D4D-928F-7E415E78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0BAB22-5710-CF48-9D5C-9853E5F1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97B2E0-CF9A-F246-9EA1-18CEA0832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570"/>
            <a:ext cx="9144000" cy="247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55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B56218-A16D-1945-A912-4E1D27F3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25FA82-7331-DC4A-8158-8C50135E8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195"/>
            <a:ext cx="9144000" cy="397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21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DA8ED5-E5AF-514A-9A40-12F4EF5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EA92AC-46B8-BE44-AEEB-31ECEF962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54" y="1311610"/>
            <a:ext cx="8775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1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1F173-4D48-3448-9B50-D15BB8842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创建特定张量序列</a:t>
            </a:r>
            <a:r>
              <a:rPr lang="zh-CN" altLang="zh-CN" dirty="0"/>
              <a:t> </a:t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7C532F-0E52-4044-BE1C-936684D3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75CD71-9BC6-2442-B55B-6FAE744A1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70E484-D134-FA40-97D9-A6F8C0920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694"/>
            <a:ext cx="9144000" cy="326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40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41630" y="3246825"/>
            <a:ext cx="6301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5.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索引与切片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28</a:t>
            </a:fld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16465" r="14826"/>
          <a:stretch/>
        </p:blipFill>
        <p:spPr bwMode="auto">
          <a:xfrm>
            <a:off x="3491880" y="951570"/>
            <a:ext cx="2392658" cy="1834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6410090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6A6E42-0C41-3F4C-BED6-96A08CA31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29</a:t>
            </a:fld>
            <a:endParaRPr lang="zh-CN" altLang="en-US"/>
          </a:p>
        </p:txBody>
      </p:sp>
      <p:pic>
        <p:nvPicPr>
          <p:cNvPr id="3" name="图片 2" descr="日程表&#10;&#10;描述已自动生成">
            <a:extLst>
              <a:ext uri="{FF2B5EF4-FFF2-40B4-BE49-F238E27FC236}">
                <a16:creationId xmlns:a16="http://schemas.microsoft.com/office/drawing/2014/main" id="{A954BE41-B963-FD40-AE33-D6B2B0E163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645" y="816555"/>
            <a:ext cx="5535615" cy="2796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7082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928D8-3E4B-F644-93A5-15A0D145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kumimoji="1" lang="zh-CN" altLang="en-US" dirty="0">
                <a:solidFill>
                  <a:schemeClr val="accent4"/>
                </a:solidFill>
              </a:rPr>
              <a:t>从</a:t>
            </a:r>
            <a:r>
              <a:rPr kumimoji="1" lang="en-US" altLang="zh-CN" dirty="0">
                <a:solidFill>
                  <a:schemeClr val="accent4"/>
                </a:solidFill>
              </a:rPr>
              <a:t>Tensor</a:t>
            </a:r>
            <a:r>
              <a:rPr kumimoji="1" lang="zh-CN" altLang="en-US" dirty="0">
                <a:solidFill>
                  <a:schemeClr val="accent4"/>
                </a:solidFill>
              </a:rPr>
              <a:t> 到</a:t>
            </a:r>
            <a:r>
              <a:rPr kumimoji="1" lang="en-US" altLang="zh-CN" dirty="0">
                <a:solidFill>
                  <a:schemeClr val="accent4"/>
                </a:solidFill>
              </a:rPr>
              <a:t>Flow</a:t>
            </a:r>
            <a:endParaRPr kumimoji="1" lang="zh-CN" altLang="en-US" dirty="0">
              <a:solidFill>
                <a:schemeClr val="accent4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0D85E5-DCB8-EF44-A2D4-FA3E9C3B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90" y="1200150"/>
            <a:ext cx="6632619" cy="3531870"/>
          </a:xfrm>
          <a:prstGeom prst="rect">
            <a:avLst/>
          </a:prstGeom>
          <a:noFill/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FCD37B-AFF7-7D49-A0E5-8CD21014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A90AD6-F62C-F14C-A74D-F0DFB07D4382}"/>
              </a:ext>
            </a:extLst>
          </p:cNvPr>
          <p:cNvSpPr txBox="1"/>
          <p:nvPr/>
        </p:nvSpPr>
        <p:spPr>
          <a:xfrm>
            <a:off x="836585" y="4732020"/>
            <a:ext cx="5355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playground.tensorflow.org</a:t>
            </a:r>
            <a:r>
              <a:rPr lang="en-US" altLang="zh-CN" dirty="0"/>
              <a:t> 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234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9CBC563-98C7-C34A-AE73-A4F4CC721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3270EF-E142-0C43-8392-32C05E952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35" y="0"/>
            <a:ext cx="71607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02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FC6279-8832-E54E-A494-76841932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F57163-45A1-EE46-9015-11753FB4F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27" y="0"/>
            <a:ext cx="86883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14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CD718DD-EDB7-8A49-8063-3FF2556F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41ED32-335E-1544-9E0C-3963C5C0C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15" y="7239"/>
            <a:ext cx="8838285" cy="5143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80581A4-E5FB-2F4C-9F15-E75439495851}"/>
              </a:ext>
            </a:extLst>
          </p:cNvPr>
          <p:cNvSpPr/>
          <p:nvPr/>
        </p:nvSpPr>
        <p:spPr>
          <a:xfrm>
            <a:off x="5337085" y="2706765"/>
            <a:ext cx="3626895" cy="1296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张量同样支持反向索引，即方括号内的偏移量为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−1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，表示倒数第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1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个元素。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980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84AEB1-60EF-514A-96A0-6219B519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03E55C-61CF-2049-AB3B-371D3AEBE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026"/>
            <a:ext cx="9144000" cy="495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79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BAB7F7-1701-8D42-9F1D-E1E2B4E34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346AF9-FB16-8944-9B2D-BEAA6422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62" y="0"/>
            <a:ext cx="78750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44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E328587-A9B2-7149-9940-9CF07B397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D24F67-993B-E04C-A573-14352C4E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7" y="0"/>
            <a:ext cx="90141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8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180539D-22F8-2845-A3FF-2AFF2E03D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36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738CB9-8051-A746-A29B-253D3829C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27" y="0"/>
            <a:ext cx="85891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47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5A8B197-DFC8-E842-8F23-327EA806E699}"/>
              </a:ext>
            </a:extLst>
          </p:cNvPr>
          <p:cNvSpPr txBox="1"/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4100" b="1">
                <a:ln w="6350">
                  <a:noFill/>
                </a:ln>
                <a:solidFill>
                  <a:srgbClr val="00B0F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步长为负，逆序输出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A1087E-D07E-1C4F-883C-6ED1E89F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7053"/>
            <a:ext cx="8229600" cy="2798063"/>
          </a:xfrm>
          <a:prstGeom prst="rect">
            <a:avLst/>
          </a:prstGeom>
          <a:noFill/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F4C7ACE-9E5C-4BAD-BDE2-893BB6888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812507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CFE855-2E29-4846-AAB2-F044D73B5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vert="horz" lIns="0" rIns="0"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542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D0BAFE8-318D-443F-99A2-6EF830640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zh-CN" dirty="0">
                <a:effectLst/>
              </a:rPr>
              <a:t>表</a:t>
            </a:r>
            <a:r>
              <a:rPr lang="en-US" altLang="zh-CN" dirty="0">
                <a:effectLst/>
              </a:rPr>
              <a:t>4-</a:t>
            </a:r>
            <a:r>
              <a:rPr lang="zh-CN" altLang="zh-CN" dirty="0">
                <a:effectLst/>
              </a:rPr>
              <a:t>4  切片参数多种省略方式</a:t>
            </a:r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65D641F1-13EF-4D99-9E83-4E9096A9C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812507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4AAB297-F20C-124D-BDA6-9E4A9B54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38</a:t>
            </a:fld>
            <a:endParaRPr lang="zh-CN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54CFD0E-2B06-2941-A4F5-BE495D448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390896"/>
              </p:ext>
            </p:extLst>
          </p:nvPr>
        </p:nvGraphicFramePr>
        <p:xfrm>
          <a:off x="457200" y="1301322"/>
          <a:ext cx="8229601" cy="332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162">
                  <a:extLst>
                    <a:ext uri="{9D8B030D-6E8A-4147-A177-3AD203B41FA5}">
                      <a16:colId xmlns:a16="http://schemas.microsoft.com/office/drawing/2014/main" val="3889767366"/>
                    </a:ext>
                  </a:extLst>
                </a:gridCol>
                <a:gridCol w="5942439">
                  <a:extLst>
                    <a:ext uri="{9D8B030D-6E8A-4147-A177-3AD203B41FA5}">
                      <a16:colId xmlns:a16="http://schemas.microsoft.com/office/drawing/2014/main" val="3976436608"/>
                    </a:ext>
                  </a:extLst>
                </a:gridCol>
              </a:tblGrid>
              <a:tr h="330950">
                <a:tc>
                  <a:txBody>
                    <a:bodyPr/>
                    <a:lstStyle/>
                    <a:p>
                      <a:pPr indent="127000" algn="ctr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zh-CN" sz="1700" kern="100">
                          <a:effectLst/>
                        </a:rPr>
                        <a:t>切片参数方式</a:t>
                      </a:r>
                      <a:endParaRPr lang="zh-CN" sz="22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14522" marR="114522" marT="0" marB="0"/>
                </a:tc>
                <a:tc>
                  <a:txBody>
                    <a:bodyPr/>
                    <a:lstStyle/>
                    <a:p>
                      <a:pPr indent="127000" algn="ctr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zh-CN" sz="1700" kern="100">
                          <a:effectLst/>
                        </a:rPr>
                        <a:t>含义描述</a:t>
                      </a:r>
                      <a:endParaRPr lang="zh-CN" sz="22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14522" marR="114522" marT="0" marB="0"/>
                </a:tc>
                <a:extLst>
                  <a:ext uri="{0D108BD9-81ED-4DB2-BD59-A6C34878D82A}">
                    <a16:rowId xmlns:a16="http://schemas.microsoft.com/office/drawing/2014/main" val="2532733968"/>
                  </a:ext>
                </a:extLst>
              </a:tr>
              <a:tr h="333176">
                <a:tc>
                  <a:txBody>
                    <a:bodyPr/>
                    <a:lstStyle/>
                    <a:p>
                      <a:pPr indent="12700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en-US" sz="1700" kern="100">
                          <a:effectLst/>
                        </a:rPr>
                        <a:t>start:end:step </a:t>
                      </a:r>
                      <a:endParaRPr lang="zh-CN" sz="22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14522" marR="114522" marT="0" marB="0"/>
                </a:tc>
                <a:tc>
                  <a:txBody>
                    <a:bodyPr/>
                    <a:lstStyle/>
                    <a:p>
                      <a:pPr indent="12700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zh-CN" sz="1700" kern="100">
                          <a:effectLst/>
                        </a:rPr>
                        <a:t>从</a:t>
                      </a:r>
                      <a:r>
                        <a:rPr lang="en-US" sz="1700" kern="100">
                          <a:effectLst/>
                        </a:rPr>
                        <a:t>start</a:t>
                      </a:r>
                      <a:r>
                        <a:rPr lang="zh-CN" sz="1700" kern="100">
                          <a:effectLst/>
                        </a:rPr>
                        <a:t>开始读取，到</a:t>
                      </a:r>
                      <a:r>
                        <a:rPr lang="en-US" sz="1700" kern="100">
                          <a:effectLst/>
                        </a:rPr>
                        <a:t>end</a:t>
                      </a:r>
                      <a:r>
                        <a:rPr lang="zh-CN" sz="1700" kern="100">
                          <a:effectLst/>
                        </a:rPr>
                        <a:t>（不包含</a:t>
                      </a:r>
                      <a:r>
                        <a:rPr lang="en-US" sz="1700" kern="100">
                          <a:effectLst/>
                        </a:rPr>
                        <a:t>end</a:t>
                      </a:r>
                      <a:r>
                        <a:rPr lang="zh-CN" sz="1700" kern="100">
                          <a:effectLst/>
                        </a:rPr>
                        <a:t>）结束，步长为</a:t>
                      </a:r>
                      <a:r>
                        <a:rPr lang="en-US" sz="1700" kern="100">
                          <a:effectLst/>
                        </a:rPr>
                        <a:t>step</a:t>
                      </a:r>
                      <a:endParaRPr lang="zh-CN" sz="22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14522" marR="114522" marT="0" marB="0"/>
                </a:tc>
                <a:extLst>
                  <a:ext uri="{0D108BD9-81ED-4DB2-BD59-A6C34878D82A}">
                    <a16:rowId xmlns:a16="http://schemas.microsoft.com/office/drawing/2014/main" val="291682822"/>
                  </a:ext>
                </a:extLst>
              </a:tr>
              <a:tr h="333176">
                <a:tc>
                  <a:txBody>
                    <a:bodyPr/>
                    <a:lstStyle/>
                    <a:p>
                      <a:pPr indent="12700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en-US" sz="1700" kern="100">
                          <a:effectLst/>
                        </a:rPr>
                        <a:t>start:end </a:t>
                      </a:r>
                      <a:endParaRPr lang="zh-CN" sz="22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14522" marR="114522" marT="0" marB="0"/>
                </a:tc>
                <a:tc>
                  <a:txBody>
                    <a:bodyPr/>
                    <a:lstStyle/>
                    <a:p>
                      <a:pPr indent="12700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zh-CN" sz="1700" kern="100">
                          <a:effectLst/>
                        </a:rPr>
                        <a:t>从</a:t>
                      </a:r>
                      <a:r>
                        <a:rPr lang="en-US" sz="1700" kern="100">
                          <a:effectLst/>
                        </a:rPr>
                        <a:t>start</a:t>
                      </a:r>
                      <a:r>
                        <a:rPr lang="zh-CN" sz="1700" kern="100">
                          <a:effectLst/>
                        </a:rPr>
                        <a:t>开始读取，到</a:t>
                      </a:r>
                      <a:r>
                        <a:rPr lang="en-US" sz="1700" kern="100">
                          <a:effectLst/>
                        </a:rPr>
                        <a:t>end</a:t>
                      </a:r>
                      <a:r>
                        <a:rPr lang="zh-CN" sz="1700" kern="100">
                          <a:effectLst/>
                        </a:rPr>
                        <a:t>（不包含</a:t>
                      </a:r>
                      <a:r>
                        <a:rPr lang="en-US" sz="1700" kern="100">
                          <a:effectLst/>
                        </a:rPr>
                        <a:t>end</a:t>
                      </a:r>
                      <a:r>
                        <a:rPr lang="zh-CN" sz="1700" kern="100">
                          <a:effectLst/>
                        </a:rPr>
                        <a:t>）结束，步长为</a:t>
                      </a:r>
                      <a:r>
                        <a:rPr lang="en-US" sz="1700" kern="100">
                          <a:effectLst/>
                        </a:rPr>
                        <a:t>1</a:t>
                      </a:r>
                      <a:endParaRPr lang="zh-CN" sz="22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14522" marR="114522" marT="0" marB="0"/>
                </a:tc>
                <a:extLst>
                  <a:ext uri="{0D108BD9-81ED-4DB2-BD59-A6C34878D82A}">
                    <a16:rowId xmlns:a16="http://schemas.microsoft.com/office/drawing/2014/main" val="1550741248"/>
                  </a:ext>
                </a:extLst>
              </a:tr>
              <a:tr h="333176">
                <a:tc>
                  <a:txBody>
                    <a:bodyPr/>
                    <a:lstStyle/>
                    <a:p>
                      <a:pPr indent="12700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en-US" sz="1700" kern="100">
                          <a:effectLst/>
                        </a:rPr>
                        <a:t>start: </a:t>
                      </a:r>
                      <a:endParaRPr lang="zh-CN" sz="22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14522" marR="114522" marT="0" marB="0"/>
                </a:tc>
                <a:tc>
                  <a:txBody>
                    <a:bodyPr/>
                    <a:lstStyle/>
                    <a:p>
                      <a:pPr indent="12700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zh-CN" sz="1700" kern="100">
                          <a:effectLst/>
                        </a:rPr>
                        <a:t>从</a:t>
                      </a:r>
                      <a:r>
                        <a:rPr lang="en-US" sz="1700" kern="100">
                          <a:effectLst/>
                        </a:rPr>
                        <a:t>start</a:t>
                      </a:r>
                      <a:r>
                        <a:rPr lang="zh-CN" sz="1700" kern="100">
                          <a:effectLst/>
                        </a:rPr>
                        <a:t>开始读取后续所有元素，步长为</a:t>
                      </a:r>
                      <a:r>
                        <a:rPr lang="en-US" sz="1700" kern="100">
                          <a:effectLst/>
                        </a:rPr>
                        <a:t>1</a:t>
                      </a:r>
                      <a:endParaRPr lang="zh-CN" sz="22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14522" marR="114522" marT="0" marB="0"/>
                </a:tc>
                <a:extLst>
                  <a:ext uri="{0D108BD9-81ED-4DB2-BD59-A6C34878D82A}">
                    <a16:rowId xmlns:a16="http://schemas.microsoft.com/office/drawing/2014/main" val="4178482344"/>
                  </a:ext>
                </a:extLst>
              </a:tr>
              <a:tr h="333176">
                <a:tc>
                  <a:txBody>
                    <a:bodyPr/>
                    <a:lstStyle/>
                    <a:p>
                      <a:pPr indent="12700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en-US" sz="1700" kern="100">
                          <a:effectLst/>
                        </a:rPr>
                        <a:t>start::step </a:t>
                      </a:r>
                      <a:endParaRPr lang="zh-CN" sz="22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14522" marR="114522" marT="0" marB="0"/>
                </a:tc>
                <a:tc>
                  <a:txBody>
                    <a:bodyPr/>
                    <a:lstStyle/>
                    <a:p>
                      <a:pPr indent="12700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zh-CN" sz="1700" kern="100">
                          <a:effectLst/>
                        </a:rPr>
                        <a:t>从</a:t>
                      </a:r>
                      <a:r>
                        <a:rPr lang="en-US" sz="1700" kern="100">
                          <a:effectLst/>
                        </a:rPr>
                        <a:t>start</a:t>
                      </a:r>
                      <a:r>
                        <a:rPr lang="zh-CN" sz="1700" kern="100">
                          <a:effectLst/>
                        </a:rPr>
                        <a:t>开始读取后续所有元素，步长为</a:t>
                      </a:r>
                      <a:r>
                        <a:rPr lang="en-US" sz="1700" kern="100">
                          <a:effectLst/>
                        </a:rPr>
                        <a:t>step</a:t>
                      </a:r>
                      <a:endParaRPr lang="zh-CN" sz="22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14522" marR="114522" marT="0" marB="0"/>
                </a:tc>
                <a:extLst>
                  <a:ext uri="{0D108BD9-81ED-4DB2-BD59-A6C34878D82A}">
                    <a16:rowId xmlns:a16="http://schemas.microsoft.com/office/drawing/2014/main" val="354275812"/>
                  </a:ext>
                </a:extLst>
              </a:tr>
              <a:tr h="333176">
                <a:tc>
                  <a:txBody>
                    <a:bodyPr/>
                    <a:lstStyle/>
                    <a:p>
                      <a:pPr indent="12700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en-US" sz="1700" kern="100">
                          <a:effectLst/>
                        </a:rPr>
                        <a:t>:end:step</a:t>
                      </a:r>
                      <a:endParaRPr lang="zh-CN" sz="22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14522" marR="114522" marT="0" marB="0"/>
                </a:tc>
                <a:tc>
                  <a:txBody>
                    <a:bodyPr/>
                    <a:lstStyle/>
                    <a:p>
                      <a:pPr indent="12700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zh-CN" sz="1700" kern="100">
                          <a:effectLst/>
                        </a:rPr>
                        <a:t>从</a:t>
                      </a:r>
                      <a:r>
                        <a:rPr lang="en-US" sz="1700" kern="100">
                          <a:effectLst/>
                        </a:rPr>
                        <a:t>0</a:t>
                      </a:r>
                      <a:r>
                        <a:rPr lang="zh-CN" sz="1700" kern="100">
                          <a:effectLst/>
                        </a:rPr>
                        <a:t>开始读取，到</a:t>
                      </a:r>
                      <a:r>
                        <a:rPr lang="en-US" sz="1700" kern="100">
                          <a:effectLst/>
                        </a:rPr>
                        <a:t>end</a:t>
                      </a:r>
                      <a:r>
                        <a:rPr lang="zh-CN" sz="1700" kern="100">
                          <a:effectLst/>
                        </a:rPr>
                        <a:t>（不包含</a:t>
                      </a:r>
                      <a:r>
                        <a:rPr lang="en-US" sz="1700" kern="100">
                          <a:effectLst/>
                        </a:rPr>
                        <a:t>end</a:t>
                      </a:r>
                      <a:r>
                        <a:rPr lang="zh-CN" sz="1700" kern="100">
                          <a:effectLst/>
                        </a:rPr>
                        <a:t>）结束，步长为</a:t>
                      </a:r>
                      <a:r>
                        <a:rPr lang="en-US" sz="1700" kern="100">
                          <a:effectLst/>
                        </a:rPr>
                        <a:t>step</a:t>
                      </a:r>
                      <a:endParaRPr lang="zh-CN" sz="22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14522" marR="114522" marT="0" marB="0"/>
                </a:tc>
                <a:extLst>
                  <a:ext uri="{0D108BD9-81ED-4DB2-BD59-A6C34878D82A}">
                    <a16:rowId xmlns:a16="http://schemas.microsoft.com/office/drawing/2014/main" val="434106935"/>
                  </a:ext>
                </a:extLst>
              </a:tr>
              <a:tr h="333176">
                <a:tc>
                  <a:txBody>
                    <a:bodyPr/>
                    <a:lstStyle/>
                    <a:p>
                      <a:pPr indent="12700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en-US" sz="1700" kern="100">
                          <a:effectLst/>
                        </a:rPr>
                        <a:t>:end </a:t>
                      </a:r>
                      <a:endParaRPr lang="zh-CN" sz="22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14522" marR="114522" marT="0" marB="0"/>
                </a:tc>
                <a:tc>
                  <a:txBody>
                    <a:bodyPr/>
                    <a:lstStyle/>
                    <a:p>
                      <a:pPr indent="12700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zh-CN" sz="1700" kern="100">
                          <a:effectLst/>
                        </a:rPr>
                        <a:t>从</a:t>
                      </a:r>
                      <a:r>
                        <a:rPr lang="en-US" sz="1700" kern="100">
                          <a:effectLst/>
                        </a:rPr>
                        <a:t>0</a:t>
                      </a:r>
                      <a:r>
                        <a:rPr lang="zh-CN" sz="1700" kern="100">
                          <a:effectLst/>
                        </a:rPr>
                        <a:t>开始读取，到</a:t>
                      </a:r>
                      <a:r>
                        <a:rPr lang="en-US" sz="1700" kern="100">
                          <a:effectLst/>
                        </a:rPr>
                        <a:t>end</a:t>
                      </a:r>
                      <a:r>
                        <a:rPr lang="zh-CN" sz="1700" kern="100">
                          <a:effectLst/>
                        </a:rPr>
                        <a:t>（不包含</a:t>
                      </a:r>
                      <a:r>
                        <a:rPr lang="en-US" sz="1700" kern="100">
                          <a:effectLst/>
                        </a:rPr>
                        <a:t>end</a:t>
                      </a:r>
                      <a:r>
                        <a:rPr lang="zh-CN" sz="1700" kern="100">
                          <a:effectLst/>
                        </a:rPr>
                        <a:t>）结束，步长为</a:t>
                      </a:r>
                      <a:r>
                        <a:rPr lang="en-US" sz="1700" kern="100">
                          <a:effectLst/>
                        </a:rPr>
                        <a:t>1</a:t>
                      </a:r>
                      <a:endParaRPr lang="zh-CN" sz="22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14522" marR="114522" marT="0" marB="0"/>
                </a:tc>
                <a:extLst>
                  <a:ext uri="{0D108BD9-81ED-4DB2-BD59-A6C34878D82A}">
                    <a16:rowId xmlns:a16="http://schemas.microsoft.com/office/drawing/2014/main" val="2073126118"/>
                  </a:ext>
                </a:extLst>
              </a:tr>
              <a:tr h="333176">
                <a:tc>
                  <a:txBody>
                    <a:bodyPr/>
                    <a:lstStyle/>
                    <a:p>
                      <a:pPr indent="12700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en-US" sz="1700" kern="100">
                          <a:effectLst/>
                        </a:rPr>
                        <a:t>::step </a:t>
                      </a:r>
                      <a:endParaRPr lang="zh-CN" sz="22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14522" marR="114522" marT="0" marB="0"/>
                </a:tc>
                <a:tc>
                  <a:txBody>
                    <a:bodyPr/>
                    <a:lstStyle/>
                    <a:p>
                      <a:pPr indent="12700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zh-CN" sz="1700" kern="100">
                          <a:effectLst/>
                        </a:rPr>
                        <a:t>从</a:t>
                      </a:r>
                      <a:r>
                        <a:rPr lang="en-US" sz="1700" kern="100">
                          <a:effectLst/>
                        </a:rPr>
                        <a:t>0</a:t>
                      </a:r>
                      <a:r>
                        <a:rPr lang="zh-CN" sz="1700" kern="100">
                          <a:effectLst/>
                        </a:rPr>
                        <a:t>开始，读取后续所有元素，步长为</a:t>
                      </a:r>
                      <a:r>
                        <a:rPr lang="en-US" sz="1700" kern="100">
                          <a:effectLst/>
                        </a:rPr>
                        <a:t>step</a:t>
                      </a:r>
                      <a:endParaRPr lang="zh-CN" sz="22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14522" marR="114522" marT="0" marB="0"/>
                </a:tc>
                <a:extLst>
                  <a:ext uri="{0D108BD9-81ED-4DB2-BD59-A6C34878D82A}">
                    <a16:rowId xmlns:a16="http://schemas.microsoft.com/office/drawing/2014/main" val="585920588"/>
                  </a:ext>
                </a:extLst>
              </a:tr>
              <a:tr h="333176">
                <a:tc>
                  <a:txBody>
                    <a:bodyPr/>
                    <a:lstStyle/>
                    <a:p>
                      <a:pPr indent="12700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en-US" sz="1700" kern="100">
                          <a:effectLst/>
                        </a:rPr>
                        <a:t>:: </a:t>
                      </a:r>
                      <a:endParaRPr lang="zh-CN" sz="22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14522" marR="114522" marT="0" marB="0"/>
                </a:tc>
                <a:tc>
                  <a:txBody>
                    <a:bodyPr/>
                    <a:lstStyle/>
                    <a:p>
                      <a:pPr indent="12700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zh-CN" sz="1700" kern="100">
                          <a:effectLst/>
                        </a:rPr>
                        <a:t>读取所有元素</a:t>
                      </a:r>
                      <a:endParaRPr lang="zh-CN" sz="22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14522" marR="114522" marT="0" marB="0"/>
                </a:tc>
                <a:extLst>
                  <a:ext uri="{0D108BD9-81ED-4DB2-BD59-A6C34878D82A}">
                    <a16:rowId xmlns:a16="http://schemas.microsoft.com/office/drawing/2014/main" val="3473553417"/>
                  </a:ext>
                </a:extLst>
              </a:tr>
              <a:tr h="333176">
                <a:tc>
                  <a:txBody>
                    <a:bodyPr/>
                    <a:lstStyle/>
                    <a:p>
                      <a:pPr indent="12700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en-US" sz="1700" kern="100">
                          <a:effectLst/>
                        </a:rPr>
                        <a:t>:</a:t>
                      </a:r>
                      <a:endParaRPr lang="zh-CN" sz="22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14522" marR="114522" marT="0" marB="0"/>
                </a:tc>
                <a:tc>
                  <a:txBody>
                    <a:bodyPr/>
                    <a:lstStyle/>
                    <a:p>
                      <a:pPr indent="12700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zh-CN" sz="1700" kern="100">
                          <a:effectLst/>
                        </a:rPr>
                        <a:t>读取所有元素</a:t>
                      </a:r>
                      <a:endParaRPr lang="zh-CN" sz="22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14522" marR="114522" marT="0" marB="0"/>
                </a:tc>
                <a:extLst>
                  <a:ext uri="{0D108BD9-81ED-4DB2-BD59-A6C34878D82A}">
                    <a16:rowId xmlns:a16="http://schemas.microsoft.com/office/drawing/2014/main" val="2293352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608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604E3BF-985F-40AB-92DF-7E2ED34A3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zh-CN" dirty="0">
                <a:effectLst/>
              </a:rPr>
              <a:t>表</a:t>
            </a:r>
            <a:r>
              <a:rPr lang="en-US" altLang="zh-CN" dirty="0">
                <a:effectLst/>
              </a:rPr>
              <a:t>4-</a:t>
            </a:r>
            <a:r>
              <a:rPr lang="zh-CN" altLang="zh-CN" dirty="0">
                <a:effectLst/>
              </a:rPr>
              <a:t>5  省略号切片方式</a:t>
            </a:r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D735D70-98E1-476D-A505-5C1965BD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812507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06133F-904F-2249-A3E2-E692EC2F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39</a:t>
            </a:fld>
            <a:endParaRPr lang="zh-CN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41D5686-7BD4-1042-A1CD-FD8B20785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461184"/>
              </p:ext>
            </p:extLst>
          </p:nvPr>
        </p:nvGraphicFramePr>
        <p:xfrm>
          <a:off x="457200" y="1274746"/>
          <a:ext cx="8229601" cy="338268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419953">
                  <a:extLst>
                    <a:ext uri="{9D8B030D-6E8A-4147-A177-3AD203B41FA5}">
                      <a16:colId xmlns:a16="http://schemas.microsoft.com/office/drawing/2014/main" val="3871291068"/>
                    </a:ext>
                  </a:extLst>
                </a:gridCol>
                <a:gridCol w="5809648">
                  <a:extLst>
                    <a:ext uri="{9D8B030D-6E8A-4147-A177-3AD203B41FA5}">
                      <a16:colId xmlns:a16="http://schemas.microsoft.com/office/drawing/2014/main" val="3587707316"/>
                    </a:ext>
                  </a:extLst>
                </a:gridCol>
              </a:tblGrid>
              <a:tr h="555978">
                <a:tc>
                  <a:txBody>
                    <a:bodyPr/>
                    <a:lstStyle/>
                    <a:p>
                      <a:pPr indent="127000" algn="ctr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zh-CN" sz="1800" b="0" kern="100" cap="all" spc="150">
                          <a:solidFill>
                            <a:schemeClr val="lt1"/>
                          </a:solidFill>
                          <a:effectLst/>
                        </a:rPr>
                        <a:t>切片方式</a:t>
                      </a:r>
                      <a:endParaRPr lang="zh-CN" sz="1800" b="0" kern="100" cap="all" spc="15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55821" marR="155821" marT="155821" marB="15582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zh-CN" sz="1800" b="0" kern="100" cap="all" spc="150">
                          <a:solidFill>
                            <a:schemeClr val="lt1"/>
                          </a:solidFill>
                          <a:effectLst/>
                        </a:rPr>
                        <a:t>切片含义描述</a:t>
                      </a:r>
                      <a:endParaRPr lang="zh-CN" sz="1800" b="0" kern="100" cap="all" spc="15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55821" marR="155821" marT="155821" marB="15582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5224"/>
                  </a:ext>
                </a:extLst>
              </a:tr>
              <a:tr h="757173">
                <a:tc>
                  <a:txBody>
                    <a:bodyPr/>
                    <a:lstStyle/>
                    <a:p>
                      <a:pPr indent="12700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m,</a:t>
                      </a:r>
                      <a:r>
                        <a:rPr lang="zh-CN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,n</a:t>
                      </a:r>
                      <a:endParaRPr lang="zh-CN" sz="1500" kern="1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55821" marR="155821" marT="155821" marB="15582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9525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zh-CN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省略号表示：最左边维度以</a:t>
                      </a: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r>
                        <a:rPr lang="zh-CN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为界，最右边维度以</a:t>
                      </a: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zh-CN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为界，中间的维度全部读取。其他维度按</a:t>
                      </a: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r>
                        <a:rPr lang="zh-CN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和</a:t>
                      </a: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zh-CN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各自的描述方式读取</a:t>
                      </a:r>
                      <a:endParaRPr lang="zh-CN" sz="1500" kern="1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55821" marR="155821" marT="155821" marB="15582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5586797"/>
                  </a:ext>
                </a:extLst>
              </a:tr>
              <a:tr h="757173">
                <a:tc>
                  <a:txBody>
                    <a:bodyPr/>
                    <a:lstStyle/>
                    <a:p>
                      <a:pPr indent="12700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m,</a:t>
                      </a:r>
                      <a:r>
                        <a:rPr lang="zh-CN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endParaRPr lang="zh-CN" sz="1500" kern="1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55821" marR="155821" marT="155821" marB="15582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9525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zh-CN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省略号表示：最左边维度以</a:t>
                      </a: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r>
                        <a:rPr lang="zh-CN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为界，</a:t>
                      </a: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r>
                        <a:rPr lang="zh-CN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之后的所有维度全部读取，</a:t>
                      </a: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r>
                        <a:rPr lang="zh-CN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维度按</a:t>
                      </a: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r>
                        <a:rPr lang="zh-CN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描述的方式读取</a:t>
                      </a:r>
                      <a:endParaRPr lang="zh-CN" sz="1500" kern="1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55821" marR="155821" marT="155821" marB="15582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040794"/>
                  </a:ext>
                </a:extLst>
              </a:tr>
              <a:tr h="757173">
                <a:tc>
                  <a:txBody>
                    <a:bodyPr/>
                    <a:lstStyle/>
                    <a:p>
                      <a:pPr indent="12700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zh-CN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,n</a:t>
                      </a:r>
                      <a:endParaRPr lang="zh-CN" sz="1500" kern="1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55821" marR="155821" marT="155821" marB="15582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9525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zh-CN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省略号表示：最右边维度以</a:t>
                      </a: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zh-CN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为界，</a:t>
                      </a: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zh-CN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之前的所有维度全部读取，</a:t>
                      </a: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zh-CN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维度按</a:t>
                      </a: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zh-CN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描述的方式读取</a:t>
                      </a:r>
                      <a:endParaRPr lang="zh-CN" sz="1500" kern="1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55821" marR="155821" marT="155821" marB="15582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573027"/>
                  </a:ext>
                </a:extLst>
              </a:tr>
              <a:tr h="555184">
                <a:tc>
                  <a:txBody>
                    <a:bodyPr/>
                    <a:lstStyle/>
                    <a:p>
                      <a:pPr indent="12700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zh-CN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endParaRPr lang="zh-CN" sz="1500" kern="1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55821" marR="155821" marT="155821" marB="15582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95250" algn="just" fontAlgn="auto">
                        <a:lnSpc>
                          <a:spcPts val="1400"/>
                        </a:lnSpc>
                        <a:spcAft>
                          <a:spcPts val="150"/>
                        </a:spcAft>
                      </a:pPr>
                      <a:r>
                        <a:rPr lang="zh-CN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省略号表示：读取张量所有维度的数据</a:t>
                      </a:r>
                      <a:endParaRPr lang="zh-CN" sz="1500" kern="1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155821" marR="155821" marT="155821" marB="15582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303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141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41D3C34-0DDD-8D42-B89F-C56C3F328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</a:t>
            </a:fld>
            <a:endParaRPr lang="zh-CN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7C179B8-5896-9D4A-9D6B-173778755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570119"/>
              </p:ext>
            </p:extLst>
          </p:nvPr>
        </p:nvGraphicFramePr>
        <p:xfrm>
          <a:off x="791580" y="429256"/>
          <a:ext cx="6615735" cy="34309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9493">
                  <a:extLst>
                    <a:ext uri="{9D8B030D-6E8A-4147-A177-3AD203B41FA5}">
                      <a16:colId xmlns:a16="http://schemas.microsoft.com/office/drawing/2014/main" val="3769439781"/>
                    </a:ext>
                  </a:extLst>
                </a:gridCol>
                <a:gridCol w="3088121">
                  <a:extLst>
                    <a:ext uri="{9D8B030D-6E8A-4147-A177-3AD203B41FA5}">
                      <a16:colId xmlns:a16="http://schemas.microsoft.com/office/drawing/2014/main" val="1548196570"/>
                    </a:ext>
                  </a:extLst>
                </a:gridCol>
                <a:gridCol w="3088121">
                  <a:extLst>
                    <a:ext uri="{9D8B030D-6E8A-4147-A177-3AD203B41FA5}">
                      <a16:colId xmlns:a16="http://schemas.microsoft.com/office/drawing/2014/main" val="3504713910"/>
                    </a:ext>
                  </a:extLst>
                </a:gridCol>
              </a:tblGrid>
              <a:tr h="297272">
                <a:tc>
                  <a:txBody>
                    <a:bodyPr/>
                    <a:lstStyle/>
                    <a:p>
                      <a:pPr indent="190500" algn="ctr" fontAlgn="auto">
                        <a:lnSpc>
                          <a:spcPct val="150000"/>
                        </a:lnSpc>
                        <a:spcAft>
                          <a:spcPts val="360"/>
                        </a:spcAft>
                      </a:pPr>
                      <a:r>
                        <a:rPr lang="zh-CN" sz="1400" kern="100">
                          <a:effectLst/>
                        </a:rPr>
                        <a:t>阶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54000" algn="ctr" fontAlgn="auto">
                        <a:lnSpc>
                          <a:spcPct val="150000"/>
                        </a:lnSpc>
                        <a:spcAft>
                          <a:spcPts val="360"/>
                        </a:spcAft>
                      </a:pPr>
                      <a:r>
                        <a:rPr lang="zh-CN" sz="1400" kern="100">
                          <a:effectLst/>
                        </a:rPr>
                        <a:t>名称与解释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54000" algn="ctr" fontAlgn="auto">
                        <a:lnSpc>
                          <a:spcPct val="150000"/>
                        </a:lnSpc>
                        <a:spcAft>
                          <a:spcPts val="36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Python</a:t>
                      </a:r>
                      <a:r>
                        <a:rPr lang="zh-CN" sz="1400" kern="100" dirty="0">
                          <a:effectLst/>
                        </a:rPr>
                        <a:t>对应的实例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1587934"/>
                  </a:ext>
                </a:extLst>
              </a:tr>
              <a:tr h="299674">
                <a:tc>
                  <a:txBody>
                    <a:bodyPr/>
                    <a:lstStyle/>
                    <a:p>
                      <a:pPr indent="254000" algn="ctr" fontAlgn="auto">
                        <a:lnSpc>
                          <a:spcPct val="150000"/>
                        </a:lnSpc>
                        <a:spcAft>
                          <a:spcPts val="36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5250" algn="just" fontAlgn="auto">
                        <a:lnSpc>
                          <a:spcPct val="150000"/>
                        </a:lnSpc>
                        <a:spcAft>
                          <a:spcPts val="360"/>
                        </a:spcAft>
                      </a:pPr>
                      <a:r>
                        <a:rPr lang="zh-CN" sz="1400" kern="100">
                          <a:effectLst/>
                        </a:rPr>
                        <a:t>标量（</a:t>
                      </a:r>
                      <a:r>
                        <a:rPr lang="en-US" sz="1400" kern="100">
                          <a:effectLst/>
                        </a:rPr>
                        <a:t>Scalar</a:t>
                      </a:r>
                      <a:r>
                        <a:rPr lang="zh-CN" sz="1400" kern="100">
                          <a:effectLst/>
                        </a:rPr>
                        <a:t>），只有一个值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5250" algn="just" fontAlgn="auto">
                        <a:lnSpc>
                          <a:spcPct val="150000"/>
                        </a:lnSpc>
                        <a:spcAft>
                          <a:spcPts val="360"/>
                        </a:spcAft>
                      </a:pPr>
                      <a:r>
                        <a:rPr lang="en-US" sz="1400" kern="100">
                          <a:effectLst/>
                        </a:rPr>
                        <a:t>s = 2.2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88725"/>
                  </a:ext>
                </a:extLst>
              </a:tr>
              <a:tr h="299674">
                <a:tc>
                  <a:txBody>
                    <a:bodyPr/>
                    <a:lstStyle/>
                    <a:p>
                      <a:pPr indent="254000" algn="ctr" fontAlgn="auto">
                        <a:lnSpc>
                          <a:spcPct val="150000"/>
                        </a:lnSpc>
                        <a:spcAft>
                          <a:spcPts val="36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5250" algn="just" fontAlgn="auto">
                        <a:lnSpc>
                          <a:spcPct val="150000"/>
                        </a:lnSpc>
                        <a:spcAft>
                          <a:spcPts val="360"/>
                        </a:spcAft>
                      </a:pPr>
                      <a:r>
                        <a:rPr lang="zh-CN" sz="1400" kern="100">
                          <a:effectLst/>
                        </a:rPr>
                        <a:t>向量（</a:t>
                      </a:r>
                      <a:r>
                        <a:rPr lang="en-US" sz="1400" kern="100">
                          <a:effectLst/>
                        </a:rPr>
                        <a:t>Vector</a:t>
                      </a:r>
                      <a:r>
                        <a:rPr lang="zh-CN" sz="1400" kern="100">
                          <a:effectLst/>
                        </a:rPr>
                        <a:t>），标量构成的一维数组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5250" algn="just" fontAlgn="auto">
                        <a:lnSpc>
                          <a:spcPct val="150000"/>
                        </a:lnSpc>
                        <a:spcAft>
                          <a:spcPts val="360"/>
                        </a:spcAft>
                      </a:pPr>
                      <a:r>
                        <a:rPr lang="en-US" sz="1400" kern="100">
                          <a:effectLst/>
                        </a:rPr>
                        <a:t>v = [1, 2, 3, 4]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4324147"/>
                  </a:ext>
                </a:extLst>
              </a:tr>
              <a:tr h="628534">
                <a:tc>
                  <a:txBody>
                    <a:bodyPr/>
                    <a:lstStyle/>
                    <a:p>
                      <a:pPr indent="254000" algn="ctr" fontAlgn="auto">
                        <a:lnSpc>
                          <a:spcPct val="150000"/>
                        </a:lnSpc>
                        <a:spcAft>
                          <a:spcPts val="36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5250" algn="just" fontAlgn="auto">
                        <a:lnSpc>
                          <a:spcPct val="150000"/>
                        </a:lnSpc>
                        <a:spcAft>
                          <a:spcPts val="360"/>
                        </a:spcAft>
                      </a:pPr>
                      <a:r>
                        <a:rPr lang="zh-CN" sz="1400" kern="100">
                          <a:effectLst/>
                        </a:rPr>
                        <a:t>矩阵（</a:t>
                      </a:r>
                      <a:r>
                        <a:rPr lang="en-US" sz="1400" kern="100">
                          <a:effectLst/>
                        </a:rPr>
                        <a:t>Matrix</a:t>
                      </a:r>
                      <a:r>
                        <a:rPr lang="zh-CN" sz="1400" kern="100">
                          <a:effectLst/>
                        </a:rPr>
                        <a:t>），由向量构成的二维数组，可视为一个有行有列的数据表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5250" algn="just" fontAlgn="auto">
                        <a:lnSpc>
                          <a:spcPct val="150000"/>
                        </a:lnSpc>
                        <a:spcAft>
                          <a:spcPts val="360"/>
                        </a:spcAft>
                      </a:pPr>
                      <a:r>
                        <a:rPr lang="en-US" sz="1400" kern="100">
                          <a:effectLst/>
                        </a:rPr>
                        <a:t>m=[[1, 2, 3],[4, 5, 6],[7, 8, 9]]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7971854"/>
                  </a:ext>
                </a:extLst>
              </a:tr>
              <a:tr h="635981">
                <a:tc>
                  <a:txBody>
                    <a:bodyPr/>
                    <a:lstStyle/>
                    <a:p>
                      <a:pPr indent="254000" algn="ctr" fontAlgn="auto">
                        <a:lnSpc>
                          <a:spcPct val="150000"/>
                        </a:lnSpc>
                        <a:spcAft>
                          <a:spcPts val="36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5250" algn="just" fontAlgn="auto">
                        <a:lnSpc>
                          <a:spcPct val="150000"/>
                        </a:lnSpc>
                        <a:spcAft>
                          <a:spcPts val="360"/>
                        </a:spcAft>
                      </a:pPr>
                      <a:r>
                        <a:rPr lang="zh-CN" sz="1400" kern="100">
                          <a:effectLst/>
                        </a:rPr>
                        <a:t>张量（</a:t>
                      </a:r>
                      <a:r>
                        <a:rPr lang="en-US" sz="1400" kern="100">
                          <a:effectLst/>
                        </a:rPr>
                        <a:t>Tensor</a:t>
                      </a:r>
                      <a:r>
                        <a:rPr lang="zh-CN" sz="1400" kern="100">
                          <a:effectLst/>
                        </a:rPr>
                        <a:t>），可视为数据立方体，类似于三维数组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5250" algn="just" fontAlgn="auto">
                        <a:lnSpc>
                          <a:spcPct val="150000"/>
                        </a:lnSpc>
                        <a:spcAft>
                          <a:spcPts val="360"/>
                        </a:spcAft>
                      </a:pPr>
                      <a:r>
                        <a:rPr lang="en-US" sz="1400" kern="100">
                          <a:effectLst/>
                        </a:rPr>
                        <a:t>t = [[[1, 2, 3],[4, 5, 6],[7, 8, 9]], [[10, 12, 13],[14, 15, 16],[17, 18, 19]]]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1077244"/>
                  </a:ext>
                </a:extLst>
              </a:tr>
              <a:tr h="969885">
                <a:tc>
                  <a:txBody>
                    <a:bodyPr/>
                    <a:lstStyle/>
                    <a:p>
                      <a:pPr indent="254000" algn="ctr" fontAlgn="auto">
                        <a:lnSpc>
                          <a:spcPct val="150000"/>
                        </a:lnSpc>
                        <a:spcAft>
                          <a:spcPts val="360"/>
                        </a:spcAft>
                      </a:pPr>
                      <a:r>
                        <a:rPr lang="en-US" sz="1400" kern="100">
                          <a:effectLst/>
                        </a:rPr>
                        <a:t>n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5250" algn="just" fontAlgn="auto">
                        <a:lnSpc>
                          <a:spcPct val="150000"/>
                        </a:lnSpc>
                        <a:spcAft>
                          <a:spcPts val="360"/>
                        </a:spcAft>
                      </a:pPr>
                      <a:r>
                        <a:rPr lang="en-US" sz="1400" kern="100">
                          <a:effectLst/>
                        </a:rPr>
                        <a:t>n</a:t>
                      </a:r>
                      <a:r>
                        <a:rPr lang="zh-CN" sz="1400" kern="100">
                          <a:effectLst/>
                        </a:rPr>
                        <a:t>阶张量，当</a:t>
                      </a:r>
                      <a:r>
                        <a:rPr lang="en-US" sz="1400" kern="100">
                          <a:effectLst/>
                        </a:rPr>
                        <a:t>n</a:t>
                      </a:r>
                      <a:r>
                        <a:rPr lang="zh-CN" sz="1400" kern="100">
                          <a:effectLst/>
                        </a:rPr>
                        <a:t>≥</a:t>
                      </a:r>
                      <a:r>
                        <a:rPr lang="en-US" sz="1400" kern="100">
                          <a:effectLst/>
                        </a:rPr>
                        <a:t>3</a:t>
                      </a:r>
                      <a:r>
                        <a:rPr lang="zh-CN" sz="1400" kern="100">
                          <a:effectLst/>
                        </a:rPr>
                        <a:t>时，可理解为高维矩阵，超出一般人的想象空间，直接称为</a:t>
                      </a:r>
                      <a:r>
                        <a:rPr lang="en-US" sz="1400" kern="100">
                          <a:effectLst/>
                        </a:rPr>
                        <a:t>n</a:t>
                      </a:r>
                      <a:r>
                        <a:rPr lang="zh-CN" sz="1400" kern="100">
                          <a:effectLst/>
                        </a:rPr>
                        <a:t>阶张量（或</a:t>
                      </a:r>
                      <a:r>
                        <a:rPr lang="en-US" sz="1400" kern="100">
                          <a:effectLst/>
                        </a:rPr>
                        <a:t>n</a:t>
                      </a:r>
                      <a:r>
                        <a:rPr lang="zh-CN" sz="1400" kern="100">
                          <a:effectLst/>
                        </a:rPr>
                        <a:t>维张量）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5250" algn="just" fontAlgn="auto">
                        <a:lnSpc>
                          <a:spcPct val="150000"/>
                        </a:lnSpc>
                        <a:spcAft>
                          <a:spcPts val="360"/>
                        </a:spcAft>
                      </a:pPr>
                      <a:r>
                        <a:rPr lang="zh-CN" sz="1400" kern="100" dirty="0">
                          <a:effectLst/>
                        </a:rPr>
                        <a:t>……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7271275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BDFC88DB-EF9F-4342-9C9F-73E75AE80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9825" y="2144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993287-C566-3740-A689-12F9888E82BE}"/>
              </a:ext>
            </a:extLst>
          </p:cNvPr>
          <p:cNvSpPr/>
          <p:nvPr/>
        </p:nvSpPr>
        <p:spPr>
          <a:xfrm>
            <a:off x="2141730" y="4056915"/>
            <a:ext cx="3695178" cy="291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54000" algn="ctr">
              <a:lnSpc>
                <a:spcPts val="1520"/>
              </a:lnSpc>
              <a:spcBef>
                <a:spcPts val="600"/>
              </a:spcBef>
              <a:spcAft>
                <a:spcPts val="360"/>
              </a:spcAft>
            </a:pPr>
            <a:r>
              <a:rPr lang="zh-CN" altLang="zh-CN" kern="100" dirty="0">
                <a:solidFill>
                  <a:srgbClr val="4774C5"/>
                </a:solidFill>
                <a:latin typeface="Times New Roman" panose="02020603050405020304" pitchFamily="18" charset="0"/>
                <a:ea typeface="方正楷体_GBK"/>
                <a:cs typeface="Times New Roman" panose="02020603050405020304" pitchFamily="18" charset="0"/>
              </a:rPr>
              <a:t>表</a:t>
            </a:r>
            <a:r>
              <a:rPr lang="en-US" altLang="zh-CN" kern="100" dirty="0">
                <a:solidFill>
                  <a:srgbClr val="4774C5"/>
                </a:solidFill>
                <a:latin typeface="Times New Roman" panose="02020603050405020304" pitchFamily="18" charset="0"/>
                <a:ea typeface="方正楷体_GBK"/>
              </a:rPr>
              <a:t>4-</a:t>
            </a:r>
            <a:r>
              <a:rPr lang="zh-CN" altLang="zh-CN" kern="100" dirty="0">
                <a:solidFill>
                  <a:srgbClr val="4774C5"/>
                </a:solidFill>
                <a:latin typeface="Times New Roman" panose="02020603050405020304" pitchFamily="18" charset="0"/>
                <a:ea typeface="方正楷体_GBK"/>
              </a:rPr>
              <a:t>1</a:t>
            </a:r>
            <a:r>
              <a:rPr lang="zh-CN" altLang="zh-CN" kern="100" dirty="0">
                <a:solidFill>
                  <a:srgbClr val="4774C5"/>
                </a:solidFill>
                <a:latin typeface="Times New Roman" panose="02020603050405020304" pitchFamily="18" charset="0"/>
                <a:ea typeface="方正楷体_GBK"/>
                <a:cs typeface="Times New Roman" panose="02020603050405020304" pitchFamily="18" charset="0"/>
              </a:rPr>
              <a:t>　</a:t>
            </a:r>
            <a:r>
              <a:rPr lang="en-US" altLang="zh-CN" kern="100" dirty="0">
                <a:solidFill>
                  <a:srgbClr val="4774C5"/>
                </a:solidFill>
                <a:latin typeface="Times New Roman" panose="02020603050405020304" pitchFamily="18" charset="0"/>
                <a:ea typeface="方正楷体_GBK"/>
              </a:rPr>
              <a:t>TensorFlow</a:t>
            </a:r>
            <a:r>
              <a:rPr lang="zh-CN" altLang="zh-CN" kern="100" dirty="0">
                <a:solidFill>
                  <a:srgbClr val="4774C5"/>
                </a:solidFill>
                <a:latin typeface="Times New Roman" panose="02020603050405020304" pitchFamily="18" charset="0"/>
                <a:ea typeface="方正楷体_GBK"/>
                <a:cs typeface="Times New Roman" panose="02020603050405020304" pitchFamily="18" charset="0"/>
              </a:rPr>
              <a:t>中的张量类型</a:t>
            </a:r>
            <a:endParaRPr lang="zh-CN" altLang="zh-CN" kern="100" dirty="0">
              <a:solidFill>
                <a:srgbClr val="4774C5"/>
              </a:solidFill>
              <a:latin typeface="Times New Roman" panose="02020603050405020304" pitchFamily="18" charset="0"/>
              <a:ea typeface="方正楷体_GBK"/>
            </a:endParaRPr>
          </a:p>
        </p:txBody>
      </p:sp>
    </p:spTree>
    <p:extLst>
      <p:ext uri="{BB962C8B-B14F-4D97-AF65-F5344CB8AC3E}">
        <p14:creationId xmlns:p14="http://schemas.microsoft.com/office/powerpoint/2010/main" val="3007903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41630" y="3246825"/>
            <a:ext cx="6301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6.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张量的维度伸缩与交换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40</a:t>
            </a:fld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16465" r="14826"/>
          <a:stretch/>
        </p:blipFill>
        <p:spPr bwMode="auto">
          <a:xfrm>
            <a:off x="3491880" y="951570"/>
            <a:ext cx="2392658" cy="1834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19892333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23042A-D800-7B4C-ADAB-AB94F85D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81FC73-4864-6043-91AC-095E7FA6D3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375" y="906565"/>
            <a:ext cx="4595869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DB5957F-7CC7-4B45-8C99-600524440455}"/>
              </a:ext>
            </a:extLst>
          </p:cNvPr>
          <p:cNvSpPr/>
          <p:nvPr/>
        </p:nvSpPr>
        <p:spPr>
          <a:xfrm>
            <a:off x="315584" y="286290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张量中的轴方向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818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9CA67E-EEAF-5B48-8107-C81ECB12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C22972-7C19-E142-B22D-C6D27F6E3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" y="0"/>
            <a:ext cx="7526215" cy="5143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A49AF7E-9AF0-6C46-A247-38DFD9A64149}"/>
              </a:ext>
            </a:extLst>
          </p:cNvPr>
          <p:cNvSpPr/>
          <p:nvPr/>
        </p:nvSpPr>
        <p:spPr>
          <a:xfrm>
            <a:off x="4652204" y="4717019"/>
            <a:ext cx="3858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solidFill>
                  <a:srgbClr val="00B0F0"/>
                </a:solidFill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合并的张量尺寸变成了</a:t>
            </a:r>
            <a:r>
              <a:rPr lang="en-US" altLang="zh-CN" kern="100" dirty="0">
                <a:solidFill>
                  <a:srgbClr val="00B0F0"/>
                </a:solidFill>
                <a:latin typeface="Times New Roman" panose="02020603050405020304" pitchFamily="18" charset="0"/>
                <a:ea typeface="方正书宋简体"/>
              </a:rPr>
              <a:t>[2, 5, 30, 7]</a:t>
            </a:r>
            <a:r>
              <a:rPr lang="zh-CN" altLang="zh-CN" kern="100" dirty="0">
                <a:solidFill>
                  <a:srgbClr val="00B0F0"/>
                </a:solidFill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。</a:t>
            </a:r>
            <a:r>
              <a:rPr lang="zh-CN" altLang="zh-CN" dirty="0">
                <a:solidFill>
                  <a:srgbClr val="00B0F0"/>
                </a:solidFill>
              </a:rPr>
              <a:t> 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6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ADD4E84-3E5D-4C82-BCF1-B993ECECF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err="1"/>
              <a:t>tf</a:t>
            </a:r>
            <a:r>
              <a:rPr lang="en-US" altLang="zh-CN" dirty="0" err="1"/>
              <a:t>.concat</a:t>
            </a:r>
            <a:r>
              <a:rPr lang="zh-CN" altLang="en-US" dirty="0"/>
              <a:t>原型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ED123D-6345-7140-BFD5-80B2EFCE9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979" y="1200150"/>
            <a:ext cx="4992042" cy="3531870"/>
          </a:xfrm>
          <a:prstGeom prst="rect">
            <a:avLst/>
          </a:prstGeom>
          <a:noFill/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74A4EE2-B28A-411C-8904-48B8EE3F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812507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546819-6E88-4847-8725-63FA8DA5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83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E57E43A-8686-490A-9364-767F3151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err="1"/>
              <a:t>tf.squeeze</a:t>
            </a:r>
            <a:r>
              <a:rPr lang="en-US" dirty="0"/>
              <a:t>(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C645A8-F3C7-AF40-AECD-3B0D62615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5" y="1266605"/>
            <a:ext cx="8229600" cy="2098547"/>
          </a:xfrm>
          <a:prstGeom prst="rect">
            <a:avLst/>
          </a:prstGeom>
          <a:noFill/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FED4EC-9665-2F4B-B915-46FC853D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59C699-6D83-AA41-997D-2EB4AF99A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060" y="3067683"/>
            <a:ext cx="3376470" cy="17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2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9D298A5-D622-C944-9190-D6C449218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91" y="50800"/>
            <a:ext cx="8165019" cy="5041900"/>
          </a:xfrm>
          <a:prstGeom prst="rect">
            <a:avLst/>
          </a:prstGeom>
          <a:noFill/>
        </p:spPr>
      </p:pic>
      <p:sp>
        <p:nvSpPr>
          <p:cNvPr id="5" name="灯片编号占位符 4" hidden="1">
            <a:extLst>
              <a:ext uri="{FF2B5EF4-FFF2-40B4-BE49-F238E27FC236}">
                <a16:creationId xmlns:a16="http://schemas.microsoft.com/office/drawing/2014/main" id="{4DD52381-6ECA-6842-A952-EB6AAF76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597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A62AB9C-000A-0141-9C85-1992757A7CDD}"/>
              </a:ext>
            </a:extLst>
          </p:cNvPr>
          <p:cNvSpPr/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zh-CN" sz="4100" b="1">
                <a:ln w="6350">
                  <a:noFill/>
                </a:ln>
                <a:solidFill>
                  <a:srgbClr val="00B0F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将学生成绩张量分割为</a:t>
            </a:r>
            <a:r>
              <a:rPr lang="en-US" altLang="zh-CN" sz="4100" b="1">
                <a:ln w="6350">
                  <a:noFill/>
                </a:ln>
                <a:solidFill>
                  <a:srgbClr val="00B0F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10</a:t>
            </a:r>
            <a:r>
              <a:rPr lang="zh-CN" altLang="zh-CN" sz="4100" b="1">
                <a:ln w="6350">
                  <a:noFill/>
                </a:ln>
                <a:solidFill>
                  <a:srgbClr val="00B0F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份 </a:t>
            </a:r>
            <a:endParaRPr lang="zh-CN" altLang="en-US" sz="4100" b="1">
              <a:ln w="6350">
                <a:noFill/>
              </a:ln>
              <a:solidFill>
                <a:srgbClr val="00B0F0"/>
              </a:solidFill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9507D1-11D8-954E-B8AD-9D1D2008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3035"/>
            <a:ext cx="8229600" cy="3086099"/>
          </a:xfrm>
          <a:prstGeom prst="rect">
            <a:avLst/>
          </a:prstGeom>
          <a:noFill/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8219CCB-391D-4E3B-8425-26F448F2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812507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DD2D54B-3ECE-EC4B-B5FB-839AC482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vert="horz" lIns="0" rIns="0"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770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6D6F41-06DE-A24D-8DF2-3AD28452D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C84EC3-67D6-4944-BE1C-ED435B132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5"/>
          <a:stretch/>
        </p:blipFill>
        <p:spPr>
          <a:xfrm>
            <a:off x="576765" y="726545"/>
            <a:ext cx="7353300" cy="308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222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41630" y="3246825"/>
            <a:ext cx="6301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7. TensorFlow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中的计算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48</a:t>
            </a:fld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16465" r="14826"/>
          <a:stretch/>
        </p:blipFill>
        <p:spPr bwMode="auto">
          <a:xfrm>
            <a:off x="3491880" y="951570"/>
            <a:ext cx="2392658" cy="1834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40483718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63CCD3-8F61-7749-8365-8B890A716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49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89490F-2CBB-EF4B-A6CC-9979D470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00" y="546524"/>
            <a:ext cx="6553202" cy="39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A949A0-E7B8-B74B-9B0A-871B12D5F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2052" name="Picture 4" descr="WTF is a Tensor?!?">
            <a:extLst>
              <a:ext uri="{FF2B5EF4-FFF2-40B4-BE49-F238E27FC236}">
                <a16:creationId xmlns:a16="http://schemas.microsoft.com/office/drawing/2014/main" id="{4712E904-93CF-414D-A6EC-4C70E0FBC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4088"/>
            <a:ext cx="9144000" cy="323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135C61-AA46-484C-8145-8D5A1B1F2A16}"/>
              </a:ext>
            </a:extLst>
          </p:cNvPr>
          <p:cNvSpPr/>
          <p:nvPr/>
        </p:nvSpPr>
        <p:spPr>
          <a:xfrm>
            <a:off x="282218" y="4579238"/>
            <a:ext cx="1688283" cy="466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tensor: 𝑟𝑎𝑛𝑘&gt;2</a:t>
            </a:r>
          </a:p>
        </p:txBody>
      </p:sp>
    </p:spTree>
    <p:extLst>
      <p:ext uri="{BB962C8B-B14F-4D97-AF65-F5344CB8AC3E}">
        <p14:creationId xmlns:p14="http://schemas.microsoft.com/office/powerpoint/2010/main" val="2153041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1">
            <a:extLst>
              <a:ext uri="{FF2B5EF4-FFF2-40B4-BE49-F238E27FC236}">
                <a16:creationId xmlns:a16="http://schemas.microsoft.com/office/drawing/2014/main" id="{4BD9990D-7156-4B17-A8FE-7E61FED3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zh-CN" altLang="zh-CN" dirty="0">
                <a:effectLst/>
              </a:rPr>
              <a:t>按元素计算</a:t>
            </a:r>
            <a:endParaRPr lang="en-US" dirty="0"/>
          </a:p>
        </p:txBody>
      </p:sp>
      <p:pic>
        <p:nvPicPr>
          <p:cNvPr id="1026" name="Picture 2" descr="Vectorization in Python - GeeksforGeeks">
            <a:extLst>
              <a:ext uri="{FF2B5EF4-FFF2-40B4-BE49-F238E27FC236}">
                <a16:creationId xmlns:a16="http://schemas.microsoft.com/office/drawing/2014/main" id="{4B0467E6-1E4B-684E-B037-48C94F3A5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301819"/>
            <a:ext cx="8229600" cy="332853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29" name="Footer Placeholder 3">
            <a:extLst>
              <a:ext uri="{FF2B5EF4-FFF2-40B4-BE49-F238E27FC236}">
                <a16:creationId xmlns:a16="http://schemas.microsoft.com/office/drawing/2014/main" id="{0F16E6F3-736A-4B10-B230-9BF5856E2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812507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E62BF2-9500-9E45-8248-17789F28A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068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12EA94-3628-7B48-9B49-0A4334890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905662-8EA0-B24C-83EA-12B7E73E7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65" y="411510"/>
            <a:ext cx="5006806" cy="400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02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0F1339-1600-414B-AF4B-DBF59698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80BDC3-A628-DB4C-9209-1FF72CF3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54" y="231490"/>
            <a:ext cx="4366557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83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41630" y="3246825"/>
            <a:ext cx="6301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8.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张量的按轴计算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53</a:t>
            </a:fld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16465" r="14826"/>
          <a:stretch/>
        </p:blipFill>
        <p:spPr bwMode="auto">
          <a:xfrm>
            <a:off x="3491880" y="951570"/>
            <a:ext cx="2392658" cy="1834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4624554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75D379-0A50-F047-89AA-36BABDEFB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823960"/>
            <a:ext cx="8963025" cy="3495579"/>
          </a:xfrm>
          <a:prstGeom prst="rect">
            <a:avLst/>
          </a:prstGeom>
          <a:noFill/>
        </p:spPr>
      </p:pic>
      <p:sp>
        <p:nvSpPr>
          <p:cNvPr id="2" name="灯片编号占位符 1" hidden="1">
            <a:extLst>
              <a:ext uri="{FF2B5EF4-FFF2-40B4-BE49-F238E27FC236}">
                <a16:creationId xmlns:a16="http://schemas.microsoft.com/office/drawing/2014/main" id="{6502E631-F525-084B-9441-C455C42F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spcAft>
                  <a:spcPts val="600"/>
                </a:spcAft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30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8AF4F0-D90A-B04D-8B75-057B3A75F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891183"/>
            <a:ext cx="8963025" cy="3361133"/>
          </a:xfrm>
          <a:prstGeom prst="rect">
            <a:avLst/>
          </a:prstGeom>
          <a:noFill/>
        </p:spPr>
      </p:pic>
      <p:sp>
        <p:nvSpPr>
          <p:cNvPr id="2" name="灯片编号占位符 1" hidden="1">
            <a:extLst>
              <a:ext uri="{FF2B5EF4-FFF2-40B4-BE49-F238E27FC236}">
                <a16:creationId xmlns:a16="http://schemas.microsoft.com/office/drawing/2014/main" id="{6C842493-92E6-604B-BDF3-5BF3155F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spcAft>
                  <a:spcPts val="600"/>
                </a:spcAft>
              </a:pPr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393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41630" y="3246825"/>
            <a:ext cx="6301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9.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张量的广播机制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56</a:t>
            </a:fld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16465" r="14826"/>
          <a:stretch/>
        </p:blipFill>
        <p:spPr bwMode="auto">
          <a:xfrm>
            <a:off x="3491880" y="951570"/>
            <a:ext cx="2392658" cy="1834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6471717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58E6686-519E-426F-AA89-AB7A03F77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TensorFlow</a:t>
            </a:r>
            <a:r>
              <a:rPr lang="zh-CN" altLang="en-US" dirty="0"/>
              <a:t>中的广播机制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FF8C10-DB13-EF4E-BDC4-5F588FA6C9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4769" y="1200150"/>
            <a:ext cx="4974461" cy="353187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FB399AC-D3FA-4F15-A71C-7A28F545B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812507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D30D7EE-60A1-F248-BC2C-11ED22FC6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3377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6213C7-3089-3D46-93A4-2DB0E0ED4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499052"/>
            <a:ext cx="8963025" cy="4145396"/>
          </a:xfrm>
          <a:prstGeom prst="rect">
            <a:avLst/>
          </a:prstGeom>
          <a:noFill/>
        </p:spPr>
      </p:pic>
      <p:sp>
        <p:nvSpPr>
          <p:cNvPr id="2" name="灯片编号占位符 1" hidden="1">
            <a:extLst>
              <a:ext uri="{FF2B5EF4-FFF2-40B4-BE49-F238E27FC236}">
                <a16:creationId xmlns:a16="http://schemas.microsoft.com/office/drawing/2014/main" id="{AB1F0EAB-ADCC-A04B-AE6B-AB552FF1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spcAft>
                  <a:spcPts val="600"/>
                </a:spcAft>
              </a:pPr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2194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174596B-61D5-4232-803E-0143874A6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ffectLst/>
              </a:rPr>
              <a:t>TensorFlow</a:t>
            </a:r>
            <a:r>
              <a:rPr lang="zh-CN" altLang="zh-CN" dirty="0">
                <a:effectLst/>
              </a:rPr>
              <a:t>的广播机制还支持两个张量同时扩展，以适应对方张量的维度。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31BB87-39F5-A147-B05E-66FB0A66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6524"/>
            <a:ext cx="8229600" cy="2119122"/>
          </a:xfrm>
          <a:prstGeom prst="rect">
            <a:avLst/>
          </a:prstGeom>
          <a:noFill/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3CD18D5-FCBD-48A7-A4EE-A5AA22D3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812507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201D31-0D9C-3A45-BF8B-2AC7DEF3E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730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B04D6DD-4A8E-CB46-8784-98A99CDA4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C682D3-198B-314B-A349-01768E62C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333"/>
            <a:ext cx="9144000" cy="46908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C4C98D5-F4D0-DA4A-9111-9502E371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335" y="2256715"/>
            <a:ext cx="2442465" cy="127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6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B65F6-A884-4C4D-B6C0-CDC4D960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广播机制小结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D3EAB4-29D2-F143-8A81-0CF87A604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zh-CN" sz="2400" b="1" dirty="0">
                <a:solidFill>
                  <a:srgbClr val="00B050"/>
                </a:solidFill>
              </a:rPr>
              <a:t>（</a:t>
            </a:r>
            <a:r>
              <a:rPr lang="en-US" altLang="zh-CN" sz="2400" b="1" dirty="0">
                <a:solidFill>
                  <a:srgbClr val="00B050"/>
                </a:solidFill>
              </a:rPr>
              <a:t>1</a:t>
            </a:r>
            <a:r>
              <a:rPr lang="zh-CN" altLang="zh-CN" sz="2400" b="1" dirty="0">
                <a:solidFill>
                  <a:srgbClr val="00B050"/>
                </a:solidFill>
              </a:rPr>
              <a:t>）扩展维度。</a:t>
            </a:r>
            <a:r>
              <a:rPr lang="zh-CN" altLang="zh-CN" sz="2400" dirty="0"/>
              <a:t>若两个张量的尺寸不同，则尺寸较小的张量会添加若干个轴（称为广播轴），使其</a:t>
            </a:r>
            <a:r>
              <a:rPr lang="en-US" altLang="zh-CN" sz="2400" dirty="0" err="1"/>
              <a:t>ndim</a:t>
            </a:r>
            <a:r>
              <a:rPr lang="zh-CN" altLang="zh-CN" sz="2400" dirty="0"/>
              <a:t>（维度信息）与尺寸较大的张量相同。</a:t>
            </a:r>
          </a:p>
          <a:p>
            <a:pPr fontAlgn="auto"/>
            <a:r>
              <a:rPr lang="zh-CN" altLang="zh-CN" sz="2400" b="1" dirty="0">
                <a:solidFill>
                  <a:srgbClr val="00B050"/>
                </a:solidFill>
              </a:rPr>
              <a:t>（</a:t>
            </a:r>
            <a:r>
              <a:rPr lang="en-US" altLang="zh-CN" sz="2400" b="1" dirty="0">
                <a:solidFill>
                  <a:srgbClr val="00B050"/>
                </a:solidFill>
              </a:rPr>
              <a:t>2</a:t>
            </a:r>
            <a:r>
              <a:rPr lang="zh-CN" altLang="zh-CN" sz="2400" b="1" dirty="0">
                <a:solidFill>
                  <a:srgbClr val="00B050"/>
                </a:solidFill>
              </a:rPr>
              <a:t>）复制数据。</a:t>
            </a:r>
            <a:r>
              <a:rPr lang="zh-CN" altLang="zh-CN" sz="2400" dirty="0"/>
              <a:t>尺寸较小的张量沿着新添加的轴不断复制之前的元素，直至其尺寸与尺寸较大的张量相同。</a:t>
            </a:r>
          </a:p>
          <a:p>
            <a:pPr fontAlgn="auto"/>
            <a:r>
              <a:rPr lang="zh-CN" altLang="zh-CN" sz="2400" b="1" dirty="0">
                <a:solidFill>
                  <a:srgbClr val="00B050"/>
                </a:solidFill>
              </a:rPr>
              <a:t>（</a:t>
            </a:r>
            <a:r>
              <a:rPr lang="en-US" altLang="zh-CN" sz="2400" b="1" dirty="0">
                <a:solidFill>
                  <a:srgbClr val="00B050"/>
                </a:solidFill>
              </a:rPr>
              <a:t>3</a:t>
            </a:r>
            <a:r>
              <a:rPr lang="zh-CN" altLang="zh-CN" sz="2400" b="1" dirty="0">
                <a:solidFill>
                  <a:srgbClr val="00B050"/>
                </a:solidFill>
              </a:rPr>
              <a:t>）低维有“</a:t>
            </a:r>
            <a:r>
              <a:rPr lang="en-US" altLang="zh-CN" sz="2400" b="1" dirty="0">
                <a:solidFill>
                  <a:srgbClr val="00B050"/>
                </a:solidFill>
              </a:rPr>
              <a:t>1</a:t>
            </a:r>
            <a:r>
              <a:rPr lang="zh-CN" altLang="zh-CN" sz="2400" b="1" dirty="0">
                <a:solidFill>
                  <a:srgbClr val="00B050"/>
                </a:solidFill>
              </a:rPr>
              <a:t>”。</a:t>
            </a:r>
            <a:r>
              <a:rPr lang="zh-CN" altLang="zh-CN" sz="2400" dirty="0"/>
              <a:t>若两个张量的尺寸在任何维度上都不匹配，则将该维度中尺寸为</a:t>
            </a:r>
            <a:r>
              <a:rPr lang="en-US" altLang="zh-CN" sz="2400" dirty="0"/>
              <a:t>1</a:t>
            </a:r>
            <a:r>
              <a:rPr lang="zh-CN" altLang="zh-CN" sz="2400" dirty="0"/>
              <a:t>的张量拉伸，以匹配另一个尺寸较大的张量。</a:t>
            </a:r>
          </a:p>
          <a:p>
            <a:endParaRPr kumimoji="1"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60DF81-8F6C-184F-B730-13257837F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09D320-649E-8849-85CE-6B9B69A0F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0942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41630" y="3246825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9.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张量在神经网络中的典型应用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61</a:t>
            </a:fld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16465" r="14826"/>
          <a:stretch/>
        </p:blipFill>
        <p:spPr bwMode="auto">
          <a:xfrm>
            <a:off x="3491880" y="951570"/>
            <a:ext cx="2392658" cy="1834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94682212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9225C1-687E-4C42-A48F-ABE08B25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543866"/>
            <a:ext cx="8963025" cy="4055767"/>
          </a:xfrm>
          <a:prstGeom prst="rect">
            <a:avLst/>
          </a:prstGeom>
          <a:noFill/>
        </p:spPr>
      </p:pic>
      <p:sp>
        <p:nvSpPr>
          <p:cNvPr id="2" name="灯片编号占位符 1" hidden="1">
            <a:extLst>
              <a:ext uri="{FF2B5EF4-FFF2-40B4-BE49-F238E27FC236}">
                <a16:creationId xmlns:a16="http://schemas.microsoft.com/office/drawing/2014/main" id="{E85A8222-49C2-7049-BEA7-1960D65C7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spcAft>
                  <a:spcPts val="600"/>
                </a:spcAft>
              </a:pPr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940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C3D03C-4AEB-A941-8556-59D0734A0A00}"/>
              </a:ext>
            </a:extLst>
          </p:cNvPr>
          <p:cNvSpPr/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algn="ctr">
              <a:spcBef>
                <a:spcPct val="0"/>
              </a:spcBef>
              <a:spcAft>
                <a:spcPts val="1000"/>
              </a:spcAft>
            </a:pPr>
            <a:r>
              <a:rPr lang="zh-CN" altLang="zh-CN" sz="4100" b="1" dirty="0">
                <a:ln w="6350">
                  <a:noFill/>
                </a:ln>
                <a:solidFill>
                  <a:srgbClr val="00B0F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图4-9  偏置向量的使用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FCFBB1-E8C3-7B4D-A2E8-663EE0E665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418248"/>
            <a:ext cx="4038600" cy="2958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5B067B3-C542-4A32-9593-D37F79652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/>
          <a:p>
            <a:r>
              <a:rPr lang="zh-CN" altLang="zh-CN" dirty="0"/>
              <a:t>向量（一维数组）也是一种常见的数据载体。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FF0AD39-387C-42A5-9384-A40DDF051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812507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F12AED-03F0-4A45-9E06-C3F3A478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vert="horz" lIns="0" rIns="0"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810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9CCEE04-5D80-DF4A-A16D-067FB1D78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13" y="50800"/>
            <a:ext cx="6655974" cy="5041900"/>
          </a:xfrm>
          <a:prstGeom prst="rect">
            <a:avLst/>
          </a:prstGeom>
          <a:noFill/>
        </p:spPr>
      </p:pic>
      <p:sp>
        <p:nvSpPr>
          <p:cNvPr id="6" name="灯片编号占位符 5" hidden="1">
            <a:extLst>
              <a:ext uri="{FF2B5EF4-FFF2-40B4-BE49-F238E27FC236}">
                <a16:creationId xmlns:a16="http://schemas.microsoft.com/office/drawing/2014/main" id="{BC36456F-3F80-5E41-BC6F-34433CAE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spcAft>
                  <a:spcPts val="600"/>
                </a:spcAft>
              </a:pPr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3526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27647-E193-AA45-9B83-3B78BA53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zh-CN" sz="2600">
                <a:effectLst/>
              </a:rPr>
              <a:t>图4-10  没有隐含层的神经网络</a:t>
            </a:r>
            <a:br>
              <a:rPr lang="zh-CN" altLang="zh-CN" sz="2600">
                <a:effectLst/>
              </a:rPr>
            </a:br>
            <a:endParaRPr kumimoji="1" lang="zh-CN" altLang="en-US" sz="26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3C593F-E22C-4F4B-A5CE-3A871DDA610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0940" y="1200150"/>
            <a:ext cx="4002120" cy="353187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9CB2A9DA-2A81-435D-BDDE-0CC4BE926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812507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3C3C88-EC02-0843-84F7-0D674E39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73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16689C8-93A0-0D42-8E41-F99B8E602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794" y="50800"/>
            <a:ext cx="6402413" cy="5041900"/>
          </a:xfrm>
          <a:prstGeom prst="rect">
            <a:avLst/>
          </a:prstGeom>
          <a:noFill/>
        </p:spPr>
      </p:pic>
      <p:sp>
        <p:nvSpPr>
          <p:cNvPr id="5" name="灯片编号占位符 4" hidden="1">
            <a:extLst>
              <a:ext uri="{FF2B5EF4-FFF2-40B4-BE49-F238E27FC236}">
                <a16:creationId xmlns:a16="http://schemas.microsoft.com/office/drawing/2014/main" id="{F0A7BF9B-120A-8D4C-91A9-7D2A608A9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3136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CED5E2-186A-0842-A334-BC3FE0EC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855A8A-6283-2442-9268-41F3F925E7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59" y="-1"/>
            <a:ext cx="4905546" cy="44619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4C37FCA-257F-3A46-AE0B-FA998DDD4D42}"/>
              </a:ext>
            </a:extLst>
          </p:cNvPr>
          <p:cNvSpPr/>
          <p:nvPr/>
        </p:nvSpPr>
        <p:spPr>
          <a:xfrm>
            <a:off x="2231740" y="4580097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矩阵乘法用到了</a:t>
            </a:r>
            <a:r>
              <a:rPr lang="en-US" altLang="zh-CN" kern="100" dirty="0" err="1">
                <a:latin typeface="Times New Roman" panose="02020603050405020304" pitchFamily="18" charset="0"/>
                <a:ea typeface="方正书宋简体"/>
              </a:rPr>
              <a:t>tf.linalg.matmul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()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950203-E367-0B4F-AA07-F1ABBF950DB1}"/>
              </a:ext>
            </a:extLst>
          </p:cNvPr>
          <p:cNvSpPr/>
          <p:nvPr/>
        </p:nvSpPr>
        <p:spPr>
          <a:xfrm>
            <a:off x="6656938" y="1905967"/>
            <a:ext cx="2031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output = X@W + b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59743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3D44EF-FD24-4053-8ADA-42FD5946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zh-CN" altLang="zh-CN" dirty="0">
                <a:effectLst/>
              </a:rPr>
              <a:t>图</a:t>
            </a:r>
            <a:r>
              <a:rPr lang="en-US" altLang="zh-CN" dirty="0">
                <a:effectLst/>
              </a:rPr>
              <a:t>4-12  </a:t>
            </a:r>
            <a:r>
              <a:rPr lang="zh-CN" altLang="zh-CN" dirty="0">
                <a:effectLst/>
              </a:rPr>
              <a:t>批处理下的神经网络训练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3A52C4-4BD1-ED41-898A-0E7BCE8212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340742"/>
            <a:ext cx="8229600" cy="325068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B08B797-4062-41F1-BB71-1EEA3E52F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812507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4D05B1-37DE-9A4A-BE69-A9C93F11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1793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61A7B6A-E152-46F5-819F-3F11CF4B1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zh-CN" dirty="0">
                <a:effectLst/>
              </a:rPr>
              <a:t>图4-13  三维张量示例图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D908F5-C68D-A44E-849F-BCA030777E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2038" y="1200150"/>
            <a:ext cx="7319924" cy="353187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4F95F0DD-D399-4FEA-A3E2-6EAF1351E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812507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F69010-E1A8-0B44-9220-423D8380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14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BCED6C-630D-F74E-AC32-3AD007B8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857" y="726545"/>
            <a:ext cx="8480285" cy="3531870"/>
          </a:xfrm>
        </p:spPr>
        <p:txBody>
          <a:bodyPr>
            <a:normAutofit/>
          </a:bodyPr>
          <a:lstStyle/>
          <a:p>
            <a:pPr marL="13716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 [1]: import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</a:t>
            </a:r>
            <a:endParaRPr lang="zh-CN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716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 [2]: tensor_0 = 1</a:t>
            </a:r>
            <a:endParaRPr lang="zh-CN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716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 [3]: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</a:t>
            </a:r>
            <a:r>
              <a:rPr lang="en-US" altLang="zh-CN" sz="19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(tensor_0)</a:t>
            </a:r>
            <a:endParaRPr lang="zh-CN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716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Out[3]:</a:t>
            </a:r>
            <a:endParaRPr lang="zh-CN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716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tf.Tensor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id=3, 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shape=(0,)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=int32,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=array([],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=int32)&gt;</a:t>
            </a:r>
          </a:p>
          <a:p>
            <a:pPr marL="13716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 [4]: print("tensor_0</a:t>
            </a:r>
            <a:r>
              <a:rPr lang="zh-C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的尺寸为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:{0}".format(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tf.shape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(tensor_0)))</a:t>
            </a:r>
            <a:endParaRPr lang="zh-CN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716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tensor_0</a:t>
            </a:r>
            <a:r>
              <a:rPr lang="zh-C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的尺寸为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:[]</a:t>
            </a:r>
            <a:endParaRPr lang="zh-CN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7160" indent="0">
              <a:buNone/>
            </a:pPr>
            <a:endParaRPr lang="zh-CN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7160" indent="0">
              <a:buNone/>
            </a:pP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106A56-0C15-D646-81BD-4DC6E180F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072D23-DC69-D642-8D3F-A197BB2B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0E628C-00CF-DA43-A070-D0ADFAEBFF48}"/>
              </a:ext>
            </a:extLst>
          </p:cNvPr>
          <p:cNvSpPr txBox="1"/>
          <p:nvPr/>
        </p:nvSpPr>
        <p:spPr>
          <a:xfrm>
            <a:off x="2996825" y="172453"/>
            <a:ext cx="373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tf.shape</a:t>
            </a:r>
            <a:r>
              <a:rPr lang="zh-CN" altLang="en-US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张量的尺寸</a:t>
            </a:r>
            <a:endParaRPr kumimoji="1" lang="zh-CN" alt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3203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CF5FAA-349A-0E47-B18A-BF7F545B66F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554" y="50800"/>
            <a:ext cx="7816892" cy="50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 hidden="1">
            <a:extLst>
              <a:ext uri="{FF2B5EF4-FFF2-40B4-BE49-F238E27FC236}">
                <a16:creationId xmlns:a16="http://schemas.microsoft.com/office/drawing/2014/main" id="{D731F819-DC63-9D4E-BEA1-C6C99121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9FDECE3-04E0-41EC-B771-5AB4EF38E9D3}" type="slidenum">
              <a:rPr lang="zh-CN" altLang="en-US" smtClean="0"/>
              <a:pPr>
                <a:spcAft>
                  <a:spcPts val="600"/>
                </a:spcAft>
              </a:pPr>
              <a:t>70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9218C-E231-F147-910A-6E2186DC2608}"/>
              </a:ext>
            </a:extLst>
          </p:cNvPr>
          <p:cNvSpPr/>
          <p:nvPr/>
        </p:nvSpPr>
        <p:spPr>
          <a:xfrm>
            <a:off x="296525" y="4723368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solidFill>
                  <a:srgbClr val="00B050"/>
                </a:solidFill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四维图像张量示例图</a:t>
            </a:r>
            <a:r>
              <a:rPr lang="zh-CN" altLang="zh-CN" dirty="0">
                <a:solidFill>
                  <a:srgbClr val="00B050"/>
                </a:solidFill>
              </a:rPr>
              <a:t> 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8724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0B7D5-1FE1-E943-907A-2CBCF86D7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effectLst/>
              </a:rPr>
              <a:t>五维张量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2AC8C-C5E9-AB4E-B085-C234F9FF5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1371600"/>
          </a:xfrm>
        </p:spPr>
        <p:txBody>
          <a:bodyPr>
            <a:normAutofit/>
          </a:bodyPr>
          <a:lstStyle/>
          <a:p>
            <a:r>
              <a:rPr lang="zh-CN" altLang="zh-CN" sz="2400" dirty="0"/>
              <a:t>视频常用五维张量来表达。一个视频可以视为一系列流动的图片帧（</a:t>
            </a:r>
            <a:r>
              <a:rPr lang="en-US" altLang="zh-CN" sz="2400" dirty="0"/>
              <a:t>Frame</a:t>
            </a:r>
            <a:r>
              <a:rPr lang="zh-CN" altLang="zh-CN" sz="2400" dirty="0"/>
              <a:t>），每帧都是一个彩色（或黑白）图片</a:t>
            </a:r>
            <a:endParaRPr kumimoji="1"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1D5E56-7532-4F4C-9EE1-70A74E7C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9FC1B7-6DDD-AF46-95D8-07CE95067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71</a:t>
            </a:fld>
            <a:endParaRPr lang="zh-CN" altLang="en-US"/>
          </a:p>
        </p:txBody>
      </p:sp>
      <p:pic>
        <p:nvPicPr>
          <p:cNvPr id="7" name="图片 6" descr="图片包含 图形用户界面&#10;&#10;描述已自动生成">
            <a:extLst>
              <a:ext uri="{FF2B5EF4-FFF2-40B4-BE49-F238E27FC236}">
                <a16:creationId xmlns:a16="http://schemas.microsoft.com/office/drawing/2014/main" id="{FA4512F0-3437-DE44-9645-03585B299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35" y="2124913"/>
            <a:ext cx="6336490" cy="25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889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04767" y="934132"/>
            <a:ext cx="5202070" cy="1440178"/>
          </a:xfrm>
        </p:spPr>
        <p:txBody>
          <a:bodyPr>
            <a:normAutofit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zh-CN" altLang="en-US" sz="5800" b="1" dirty="0">
                <a:solidFill>
                  <a:srgbClr val="00B0F0"/>
                </a:solidFill>
                <a:latin typeface="方正静蕾简体" pitchFamily="2" charset="-122"/>
                <a:ea typeface="方正静蕾简体" pitchFamily="2" charset="-122"/>
              </a:rPr>
              <a:t>谢谢你能来！</a:t>
            </a:r>
            <a:endParaRPr lang="en-US" altLang="zh-CN" sz="5800" b="1" dirty="0">
              <a:solidFill>
                <a:srgbClr val="00B0F0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72</a:t>
            </a:fld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1519" y="4111260"/>
            <a:ext cx="8235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方正静蕾简体" pitchFamily="2" charset="-122"/>
                <a:ea typeface="方正静蕾简体" pitchFamily="2" charset="-122"/>
              </a:rPr>
              <a:t>知乎社区专栏：</a:t>
            </a:r>
            <a:r>
              <a:rPr kumimoji="1" lang="en-US" altLang="zh-CN" b="1" dirty="0">
                <a:solidFill>
                  <a:srgbClr val="FF0000"/>
                </a:solidFill>
              </a:rPr>
              <a:t>https://</a:t>
            </a:r>
            <a:r>
              <a:rPr kumimoji="1" lang="en-US" altLang="zh-CN" b="1" dirty="0" err="1">
                <a:solidFill>
                  <a:srgbClr val="FF0000"/>
                </a:solidFill>
              </a:rPr>
              <a:t>zhuanlan.zhihu.com</a:t>
            </a:r>
            <a:r>
              <a:rPr kumimoji="1" lang="en-US" altLang="zh-CN" b="1" dirty="0">
                <a:solidFill>
                  <a:srgbClr val="FF0000"/>
                </a:solidFill>
              </a:rPr>
              <a:t>/</a:t>
            </a:r>
            <a:r>
              <a:rPr kumimoji="1" lang="en-US" altLang="zh-CN" b="1" dirty="0" err="1">
                <a:solidFill>
                  <a:srgbClr val="FF0000"/>
                </a:solidFill>
              </a:rPr>
              <a:t>zhangyuhong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48B951-CB53-9D46-BA8C-8A8B2C421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12099"/>
            <a:ext cx="3150350" cy="40991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19660E-EBE3-CB49-A701-6E012F23B7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91"/>
          <a:stretch/>
        </p:blipFill>
        <p:spPr>
          <a:xfrm>
            <a:off x="3626628" y="2769190"/>
            <a:ext cx="4900665" cy="13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03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BCED6C-630D-F74E-AC32-3AD007B8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857" y="726545"/>
            <a:ext cx="8480285" cy="3531870"/>
          </a:xfrm>
        </p:spPr>
        <p:txBody>
          <a:bodyPr>
            <a:normAutofit fontScale="92500"/>
          </a:bodyPr>
          <a:lstStyle/>
          <a:p>
            <a:pPr marL="13716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[5]: tensor_1 =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tf.range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pPr marL="137160" indent="0">
              <a:buNone/>
            </a:pPr>
            <a:endParaRPr lang="en-US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716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 [6]: print(tensor_1)</a:t>
            </a:r>
          </a:p>
          <a:p>
            <a:pPr marL="137160" indent="0">
              <a:buNone/>
            </a:pPr>
            <a:endParaRPr lang="en-US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716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Out[6]: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tf.Tensor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([0 1 2 3 4 5 6 7 8 9], shape=(10,),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=int32)</a:t>
            </a:r>
          </a:p>
          <a:p>
            <a:pPr marL="137160" indent="0">
              <a:buNone/>
            </a:pPr>
            <a:endParaRPr lang="en-US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716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 [7]: print("tensor_1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的尺为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:{0}".format(tensor_1.</a:t>
            </a:r>
            <a:r>
              <a:rPr lang="en-US" altLang="zh-CN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137160" indent="0">
              <a:buNone/>
            </a:pPr>
            <a:endParaRPr lang="en-US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716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Out[7]: tensor_1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的尺寸为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:(10,)</a:t>
            </a:r>
            <a:endParaRPr lang="zh-CN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7160" indent="0">
              <a:buNone/>
            </a:pP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106A56-0C15-D646-81BD-4DC6E180F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072D23-DC69-D642-8D3F-A197BB2B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0E628C-00CF-DA43-A070-D0ADFAEBFF48}"/>
              </a:ext>
            </a:extLst>
          </p:cNvPr>
          <p:cNvSpPr txBox="1"/>
          <p:nvPr/>
        </p:nvSpPr>
        <p:spPr>
          <a:xfrm>
            <a:off x="2996825" y="172453"/>
            <a:ext cx="373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tf.shape</a:t>
            </a:r>
            <a:r>
              <a:rPr lang="zh-CN" altLang="en-US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张量的尺寸</a:t>
            </a:r>
            <a:endParaRPr kumimoji="1" lang="zh-CN" alt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500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3949700" y="-1158875"/>
            <a:ext cx="1244600" cy="9505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48365" y="3238500"/>
            <a:ext cx="6301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数据类型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ECE3-04E0-41EC-B771-5AB4EF38E9D3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16465" r="14826"/>
          <a:stretch/>
        </p:blipFill>
        <p:spPr bwMode="auto">
          <a:xfrm>
            <a:off x="3491880" y="951570"/>
            <a:ext cx="2392658" cy="1834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54998373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顶峰">
  <a:themeElements>
    <a:clrScheme name="顶峰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顶峰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顶峰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1274</Words>
  <Application>Microsoft Macintosh PowerPoint</Application>
  <PresentationFormat>全屏显示(16:9)</PresentationFormat>
  <Paragraphs>204</Paragraphs>
  <Slides>72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7" baseType="lpstr">
      <vt:lpstr>方正静蕾简体</vt:lpstr>
      <vt:lpstr>黑体</vt:lpstr>
      <vt:lpstr>华文新魏</vt:lpstr>
      <vt:lpstr>微软雅黑</vt:lpstr>
      <vt:lpstr>Arial</vt:lpstr>
      <vt:lpstr>Book Antiqua</vt:lpstr>
      <vt:lpstr>Calibri</vt:lpstr>
      <vt:lpstr>Courier New</vt:lpstr>
      <vt:lpstr>Helvetica</vt:lpstr>
      <vt:lpstr>Lucida Sans</vt:lpstr>
      <vt:lpstr>Times New Roman</vt:lpstr>
      <vt:lpstr>Wingdings</vt:lpstr>
      <vt:lpstr>Wingdings 2</vt:lpstr>
      <vt:lpstr>Wingdings 3</vt:lpstr>
      <vt:lpstr>顶峰</vt:lpstr>
      <vt:lpstr>PowerPoint 演示文稿</vt:lpstr>
      <vt:lpstr>PowerPoint 演示文稿</vt:lpstr>
      <vt:lpstr>从Tensor 到Flow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tf.zeros_like</vt:lpstr>
      <vt:lpstr>PowerPoint 演示文稿</vt:lpstr>
      <vt:lpstr>PowerPoint 演示文稿</vt:lpstr>
      <vt:lpstr>PowerPoint 演示文稿</vt:lpstr>
      <vt:lpstr>PowerPoint 演示文稿</vt:lpstr>
      <vt:lpstr>创建特定张量序列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表4-4  切片参数多种省略方式</vt:lpstr>
      <vt:lpstr>表4-5  省略号切片方式</vt:lpstr>
      <vt:lpstr>PowerPoint 演示文稿</vt:lpstr>
      <vt:lpstr>PowerPoint 演示文稿</vt:lpstr>
      <vt:lpstr>PowerPoint 演示文稿</vt:lpstr>
      <vt:lpstr>tf.concat原型</vt:lpstr>
      <vt:lpstr>tf.squeeze()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按元素计算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TensorFlow中的广播机制</vt:lpstr>
      <vt:lpstr>PowerPoint 演示文稿</vt:lpstr>
      <vt:lpstr>TensorFlow的广播机制还支持两个张量同时扩展，以适应对方张量的维度。</vt:lpstr>
      <vt:lpstr>广播机制小结</vt:lpstr>
      <vt:lpstr>PowerPoint 演示文稿</vt:lpstr>
      <vt:lpstr>PowerPoint 演示文稿</vt:lpstr>
      <vt:lpstr>PowerPoint 演示文稿</vt:lpstr>
      <vt:lpstr>PowerPoint 演示文稿</vt:lpstr>
      <vt:lpstr>图4-10  没有隐含层的神经网络 </vt:lpstr>
      <vt:lpstr>PowerPoint 演示文稿</vt:lpstr>
      <vt:lpstr>PowerPoint 演示文稿</vt:lpstr>
      <vt:lpstr>图4-12  批处理下的神经网络训练</vt:lpstr>
      <vt:lpstr>图4-13  三维张量示例图</vt:lpstr>
      <vt:lpstr>PowerPoint 演示文稿</vt:lpstr>
      <vt:lpstr>五维张量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Yuhong Zhang</dc:creator>
  <cp:lastModifiedBy>Yuhong Zhang</cp:lastModifiedBy>
  <cp:revision>2</cp:revision>
  <dcterms:created xsi:type="dcterms:W3CDTF">2020-12-01T04:53:10Z</dcterms:created>
  <dcterms:modified xsi:type="dcterms:W3CDTF">2020-12-01T06:09:15Z</dcterms:modified>
</cp:coreProperties>
</file>